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4"/>
  </p:sldMasterIdLst>
  <p:notesMasterIdLst>
    <p:notesMasterId r:id="rId25"/>
  </p:notesMasterIdLst>
  <p:sldIdLst>
    <p:sldId id="298" r:id="rId5"/>
    <p:sldId id="299" r:id="rId6"/>
    <p:sldId id="300" r:id="rId7"/>
    <p:sldId id="312" r:id="rId8"/>
    <p:sldId id="301" r:id="rId9"/>
    <p:sldId id="314" r:id="rId10"/>
    <p:sldId id="315" r:id="rId11"/>
    <p:sldId id="302" r:id="rId12"/>
    <p:sldId id="303" r:id="rId13"/>
    <p:sldId id="316" r:id="rId14"/>
    <p:sldId id="317" r:id="rId15"/>
    <p:sldId id="304" r:id="rId16"/>
    <p:sldId id="305" r:id="rId17"/>
    <p:sldId id="318" r:id="rId18"/>
    <p:sldId id="306" r:id="rId19"/>
    <p:sldId id="319" r:id="rId20"/>
    <p:sldId id="321" r:id="rId21"/>
    <p:sldId id="322" r:id="rId22"/>
    <p:sldId id="323" r:id="rId23"/>
    <p:sldId id="31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169C2B-6CA0-48F8-A57B-7D8CB0434EA6}">
          <p14:sldIdLst>
            <p14:sldId id="298"/>
            <p14:sldId id="299"/>
          </p14:sldIdLst>
        </p14:section>
        <p14:section name="PROBLEM identification" id="{5FBF4C26-F9A2-441D-BB25-43073F533E58}">
          <p14:sldIdLst>
            <p14:sldId id="300"/>
            <p14:sldId id="312"/>
          </p14:sldIdLst>
        </p14:section>
        <p14:section name="Data Wrangling" id="{EA883945-4A4F-43ED-BDF0-EE6FC6B21012}">
          <p14:sldIdLst>
            <p14:sldId id="301"/>
            <p14:sldId id="314"/>
            <p14:sldId id="315"/>
          </p14:sldIdLst>
        </p14:section>
        <p14:section name="Exploratory Data Analysis" id="{8F4CE6AE-9883-4CEC-A6EC-9CBFBE1D923D}">
          <p14:sldIdLst>
            <p14:sldId id="302"/>
            <p14:sldId id="303"/>
            <p14:sldId id="316"/>
            <p14:sldId id="317"/>
          </p14:sldIdLst>
        </p14:section>
        <p14:section name="Pre-processing" id="{04F049E7-C026-4562-B797-0F6B2C27CB14}">
          <p14:sldIdLst>
            <p14:sldId id="304"/>
            <p14:sldId id="305"/>
            <p14:sldId id="318"/>
          </p14:sldIdLst>
        </p14:section>
        <p14:section name="Modeling" id="{96366A93-E34A-47F0-9106-B57469D9E7B9}">
          <p14:sldIdLst>
            <p14:sldId id="306"/>
            <p14:sldId id="319"/>
          </p14:sldIdLst>
        </p14:section>
        <p14:section name="Documentation" id="{7CF7B5AA-C379-417E-AABE-FDA63B555047}">
          <p14:sldIdLst>
            <p14:sldId id="321"/>
            <p14:sldId id="322"/>
            <p14:sldId id="323"/>
          </p14:sldIdLst>
        </p14:section>
        <p14:section name="Untitled Section" id="{26CA962D-673A-426D-9F23-2070BFA81CE7}">
          <p14:sldIdLst>
            <p14:sldId id="31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19" autoAdjust="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3AD8B-6831-42FA-93C0-2DF6ECBC4B1C}" type="datetimeFigureOut">
              <a:rPr lang="en-US" smtClean="0"/>
              <a:t>8/4/2021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C14E9-7222-4DB1-B4F8-BFAC486CF219}" type="slidenum">
              <a:rPr lang="en-US" smtClean="0"/>
              <a:t>‹#›</a:t>
            </a:fld>
            <a:endParaRPr lang="en-US" dirty="0"/>
          </a:p>
        </p:txBody>
      </p:sp>
    </p:spTree>
    <p:extLst>
      <p:ext uri="{BB962C8B-B14F-4D97-AF65-F5344CB8AC3E}">
        <p14:creationId xmlns:p14="http://schemas.microsoft.com/office/powerpoint/2010/main" val="189027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8/4/2021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86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19873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82722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8888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534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88738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27014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11116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305511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9161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669AF7-7BEB-44E4-9852-375E34362B5B}" type="datetime1">
              <a:rPr lang="en-US" smtClean="0"/>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369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5632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179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08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811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7401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02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2D6E202-B606-4609-B914-27C9371A1F6D}" type="datetime1">
              <a:rPr lang="en-US" smtClean="0"/>
              <a:t>8/4/2021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42553248"/>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pxhere.com/en/photo/152807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ciencedirect.com/science/article/pii/S2352340918315191"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sciencedirect.com/science/article/pii/S235234091831519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azvanepe/Predicting_Hotel_Booking_Cancellations/blob/main/notebooks/2.EDA.ipynb" TargetMode="External"/><Relationship Id="rId2" Type="http://schemas.openxmlformats.org/officeDocument/2006/relationships/hyperlink" Target="https://github.com/Razvanepe/Predicting_Hotel_Booking_Cancellations/blob/main/reports/Project_Report.pdf" TargetMode="External"/><Relationship Id="rId1" Type="http://schemas.openxmlformats.org/officeDocument/2006/relationships/slideLayout" Target="../slideLayouts/slideLayout2.xml"/><Relationship Id="rId6" Type="http://schemas.openxmlformats.org/officeDocument/2006/relationships/hyperlink" Target="https://github.com/Razvanepe/Predicting_Hotel_Booking_Cancellations/tree/main/reports" TargetMode="External"/><Relationship Id="rId5" Type="http://schemas.openxmlformats.org/officeDocument/2006/relationships/hyperlink" Target="https://github.com/Razvanepe/Predicting_Hotel_Booking_Cancellations/blob/main/notebooks/4.Modeling.ipynb" TargetMode="External"/><Relationship Id="rId4" Type="http://schemas.openxmlformats.org/officeDocument/2006/relationships/hyperlink" Target="https://github.com/Razvanepe/Predicting_Hotel_Booking_Cancellations/blob/main/notebooks/3.Pre-processing.ipyn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tl.nist.gov/div898/handbook/"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5096" y="1113455"/>
            <a:ext cx="4798142" cy="2170922"/>
          </a:xfrm>
        </p:spPr>
        <p:txBody>
          <a:bodyPr>
            <a:normAutofit/>
          </a:bodyPr>
          <a:lstStyle/>
          <a:p>
            <a:pPr algn="l">
              <a:lnSpc>
                <a:spcPct val="90000"/>
              </a:lnSpc>
            </a:pPr>
            <a:r>
              <a:rPr lang="en-US" sz="3600" spc="-150" dirty="0">
                <a:effectLst/>
                <a:latin typeface="Candara" panose="020E0502030303020204" pitchFamily="34" charset="0"/>
                <a:cs typeface="Browallia New" panose="020B0502040204020203" pitchFamily="34" charset="-34"/>
              </a:rPr>
              <a:t>Predicting  profit </a:t>
            </a:r>
            <a:br>
              <a:rPr lang="en-US" sz="3600" spc="-150" dirty="0">
                <a:effectLst/>
                <a:latin typeface="Candara" panose="020E0502030303020204" pitchFamily="34" charset="0"/>
                <a:cs typeface="Browallia New" panose="020B0502040204020203" pitchFamily="34" charset="-34"/>
              </a:rPr>
            </a:br>
            <a:r>
              <a:rPr lang="en-US" sz="3600" spc="-150" dirty="0">
                <a:effectLst/>
                <a:latin typeface="Candara" panose="020E0502030303020204" pitchFamily="34" charset="0"/>
                <a:cs typeface="Browallia New" panose="020B0502040204020203" pitchFamily="34" charset="-34"/>
              </a:rPr>
              <a:t>and Driving Business Insights</a:t>
            </a:r>
            <a:br>
              <a:rPr lang="en-US" sz="3600" spc="-150" dirty="0">
                <a:effectLst/>
                <a:latin typeface="Candara" panose="020E0502030303020204" pitchFamily="34" charset="0"/>
                <a:cs typeface="Browallia New" panose="020B0502040204020203" pitchFamily="34" charset="-34"/>
              </a:rPr>
            </a:br>
            <a:r>
              <a:rPr lang="en-US" sz="3600" spc="-150" dirty="0">
                <a:effectLst/>
                <a:latin typeface="Candara" panose="020E0502030303020204" pitchFamily="34" charset="0"/>
                <a:cs typeface="Browallia New" panose="020B0502040204020203" pitchFamily="34" charset="-34"/>
              </a:rPr>
              <a:t>using Iowa spirits sales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35098" y="4365523"/>
            <a:ext cx="4798140" cy="1793053"/>
          </a:xfrm>
        </p:spPr>
        <p:txBody>
          <a:bodyPr>
            <a:normAutofit/>
          </a:bodyPr>
          <a:lstStyle/>
          <a:p>
            <a:r>
              <a:rPr lang="en-US" dirty="0">
                <a:latin typeface="Candara" panose="020E0502030303020204" pitchFamily="34" charset="0"/>
              </a:rPr>
              <a:t>Author: Razvan Nelepcu</a:t>
            </a:r>
          </a:p>
          <a:p>
            <a:r>
              <a:rPr lang="en-US" dirty="0">
                <a:latin typeface="Candara" panose="020E0502030303020204" pitchFamily="34" charset="0"/>
              </a:rPr>
              <a:t>Mentor: Dhiraj Khanna</a:t>
            </a:r>
          </a:p>
        </p:txBody>
      </p:sp>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a:blip r:embed="rId3">
            <a:extLst>
              <a:ext uri="{837473B0-CC2E-450A-ABE3-18F120FF3D39}">
                <a1611:picAttrSrcUrl xmlns:a1611="http://schemas.microsoft.com/office/drawing/2016/11/main" r:id="rId4"/>
              </a:ext>
            </a:extLst>
          </a:blip>
          <a:srcRect l="17439" r="17439"/>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E3A4AD-1A62-4156-8CCC-FE59DC50C371}"/>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Feature analysis</a:t>
            </a:r>
          </a:p>
        </p:txBody>
      </p:sp>
      <p:sp>
        <p:nvSpPr>
          <p:cNvPr id="12" name="TextBox 11">
            <a:extLst>
              <a:ext uri="{FF2B5EF4-FFF2-40B4-BE49-F238E27FC236}">
                <a16:creationId xmlns:a16="http://schemas.microsoft.com/office/drawing/2014/main" id="{85211CA7-6A42-459A-99CD-6CC380F5DC44}"/>
              </a:ext>
            </a:extLst>
          </p:cNvPr>
          <p:cNvSpPr txBox="1"/>
          <p:nvPr/>
        </p:nvSpPr>
        <p:spPr>
          <a:xfrm>
            <a:off x="1141412" y="2413336"/>
            <a:ext cx="7851586" cy="2031325"/>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Analyzed correlation between ADR(average daily rate) and lead_time on canceled and confirmed bookings subsets.</a:t>
            </a:r>
            <a:endParaRPr lang="en-US" sz="1800" dirty="0">
              <a:effectLst/>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Plotted correlations between week number, ADR and length of stay.</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p:txBody>
      </p:sp>
      <p:pic>
        <p:nvPicPr>
          <p:cNvPr id="15" name="Picture 14" descr="Chart&#10;&#10;Description automatically generated">
            <a:extLst>
              <a:ext uri="{FF2B5EF4-FFF2-40B4-BE49-F238E27FC236}">
                <a16:creationId xmlns:a16="http://schemas.microsoft.com/office/drawing/2014/main" id="{B8852BB1-EEFE-4242-BD19-8F0B275B0136}"/>
              </a:ext>
            </a:extLst>
          </p:cNvPr>
          <p:cNvPicPr/>
          <p:nvPr/>
        </p:nvPicPr>
        <p:blipFill>
          <a:blip r:embed="rId2">
            <a:extLst>
              <a:ext uri="{28A0092B-C50C-407E-A947-70E740481C1C}">
                <a14:useLocalDpi xmlns:a14="http://schemas.microsoft.com/office/drawing/2010/main" val="0"/>
              </a:ext>
            </a:extLst>
          </a:blip>
          <a:stretch>
            <a:fillRect/>
          </a:stretch>
        </p:blipFill>
        <p:spPr>
          <a:xfrm>
            <a:off x="9157734" y="728493"/>
            <a:ext cx="2891155" cy="2952750"/>
          </a:xfrm>
          <a:prstGeom prst="rect">
            <a:avLst/>
          </a:prstGeom>
        </p:spPr>
      </p:pic>
      <p:pic>
        <p:nvPicPr>
          <p:cNvPr id="16" name="Picture 15" descr="Chart, scatter chart&#10;&#10;Description automatically generated">
            <a:extLst>
              <a:ext uri="{FF2B5EF4-FFF2-40B4-BE49-F238E27FC236}">
                <a16:creationId xmlns:a16="http://schemas.microsoft.com/office/drawing/2014/main" id="{9B83B1D2-4D1A-4DE0-A6C0-2E4B22B1D6A4}"/>
              </a:ext>
            </a:extLst>
          </p:cNvPr>
          <p:cNvPicPr/>
          <p:nvPr/>
        </p:nvPicPr>
        <p:blipFill>
          <a:blip r:embed="rId3">
            <a:extLst>
              <a:ext uri="{28A0092B-C50C-407E-A947-70E740481C1C}">
                <a14:useLocalDpi xmlns:a14="http://schemas.microsoft.com/office/drawing/2010/main" val="0"/>
              </a:ext>
            </a:extLst>
          </a:blip>
          <a:stretch>
            <a:fillRect/>
          </a:stretch>
        </p:blipFill>
        <p:spPr>
          <a:xfrm>
            <a:off x="9153289" y="3800137"/>
            <a:ext cx="2895600" cy="2957195"/>
          </a:xfrm>
          <a:prstGeom prst="rect">
            <a:avLst/>
          </a:prstGeom>
        </p:spPr>
      </p:pic>
      <p:pic>
        <p:nvPicPr>
          <p:cNvPr id="17" name="Picture 16" descr="Chart, scatter chart&#10;&#10;Description automatically generated">
            <a:extLst>
              <a:ext uri="{FF2B5EF4-FFF2-40B4-BE49-F238E27FC236}">
                <a16:creationId xmlns:a16="http://schemas.microsoft.com/office/drawing/2014/main" id="{EDC3F6CA-E015-47BF-ADED-5914545F4DC8}"/>
              </a:ext>
            </a:extLst>
          </p:cNvPr>
          <p:cNvPicPr/>
          <p:nvPr/>
        </p:nvPicPr>
        <p:blipFill>
          <a:blip r:embed="rId4">
            <a:extLst>
              <a:ext uri="{28A0092B-C50C-407E-A947-70E740481C1C}">
                <a14:useLocalDpi xmlns:a14="http://schemas.microsoft.com/office/drawing/2010/main" val="0"/>
              </a:ext>
            </a:extLst>
          </a:blip>
          <a:stretch>
            <a:fillRect/>
          </a:stretch>
        </p:blipFill>
        <p:spPr>
          <a:xfrm>
            <a:off x="3042853" y="4054137"/>
            <a:ext cx="6057900" cy="2703195"/>
          </a:xfrm>
          <a:prstGeom prst="rect">
            <a:avLst/>
          </a:prstGeom>
        </p:spPr>
      </p:pic>
      <p:grpSp>
        <p:nvGrpSpPr>
          <p:cNvPr id="25" name="Group 24">
            <a:extLst>
              <a:ext uri="{FF2B5EF4-FFF2-40B4-BE49-F238E27FC236}">
                <a16:creationId xmlns:a16="http://schemas.microsoft.com/office/drawing/2014/main" id="{F0690B5A-58F1-40D1-904B-7BF8E9F471E7}"/>
              </a:ext>
            </a:extLst>
          </p:cNvPr>
          <p:cNvGrpSpPr/>
          <p:nvPr/>
        </p:nvGrpSpPr>
        <p:grpSpPr>
          <a:xfrm>
            <a:off x="117445" y="100668"/>
            <a:ext cx="11965697" cy="508932"/>
            <a:chOff x="117446" y="100668"/>
            <a:chExt cx="6905802" cy="508932"/>
          </a:xfrm>
        </p:grpSpPr>
        <p:sp>
          <p:nvSpPr>
            <p:cNvPr id="26" name="Rectangle 25">
              <a:extLst>
                <a:ext uri="{FF2B5EF4-FFF2-40B4-BE49-F238E27FC236}">
                  <a16:creationId xmlns:a16="http://schemas.microsoft.com/office/drawing/2014/main" id="{1F806EC1-D0A8-4DA0-A5CF-71761AD24115}"/>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7" name="Rectangle 26">
              <a:extLst>
                <a:ext uri="{FF2B5EF4-FFF2-40B4-BE49-F238E27FC236}">
                  <a16:creationId xmlns:a16="http://schemas.microsoft.com/office/drawing/2014/main" id="{F1FF8FD9-5449-498E-A0F7-74BAE7AC26C2}"/>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8" name="Rectangle 27">
              <a:extLst>
                <a:ext uri="{FF2B5EF4-FFF2-40B4-BE49-F238E27FC236}">
                  <a16:creationId xmlns:a16="http://schemas.microsoft.com/office/drawing/2014/main" id="{074551F2-C93A-400C-A3D4-FFFD295F3860}"/>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9" name="Rectangle 28">
              <a:extLst>
                <a:ext uri="{FF2B5EF4-FFF2-40B4-BE49-F238E27FC236}">
                  <a16:creationId xmlns:a16="http://schemas.microsoft.com/office/drawing/2014/main" id="{3145D236-1FD5-4308-B66C-83EEFF2C34FA}"/>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30" name="Rectangle 29">
              <a:extLst>
                <a:ext uri="{FF2B5EF4-FFF2-40B4-BE49-F238E27FC236}">
                  <a16:creationId xmlns:a16="http://schemas.microsoft.com/office/drawing/2014/main" id="{3FB2CC55-66AC-4CC3-A958-49675DC4F7A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1" name="Rectangle 30">
              <a:extLst>
                <a:ext uri="{FF2B5EF4-FFF2-40B4-BE49-F238E27FC236}">
                  <a16:creationId xmlns:a16="http://schemas.microsoft.com/office/drawing/2014/main" id="{398A3458-023E-4866-8B98-0DFCD7A3CCCF}"/>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360676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E3A4AD-1A62-4156-8CCC-FE59DC50C371}"/>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Non-refundable deposit</a:t>
            </a:r>
          </a:p>
        </p:txBody>
      </p:sp>
      <p:sp>
        <p:nvSpPr>
          <p:cNvPr id="12" name="TextBox 11">
            <a:extLst>
              <a:ext uri="{FF2B5EF4-FFF2-40B4-BE49-F238E27FC236}">
                <a16:creationId xmlns:a16="http://schemas.microsoft.com/office/drawing/2014/main" id="{85211CA7-6A42-459A-99CD-6CC380F5DC44}"/>
              </a:ext>
            </a:extLst>
          </p:cNvPr>
          <p:cNvSpPr txBox="1"/>
          <p:nvPr/>
        </p:nvSpPr>
        <p:spPr>
          <a:xfrm>
            <a:off x="1037240" y="2413337"/>
            <a:ext cx="5334889" cy="3385542"/>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Issue identified in Data Wrangling section.</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14,586 customers did a non-refundable deposit</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“Non Refund – a deposit was made in the value of the total stay cost”- </a:t>
            </a:r>
            <a:r>
              <a:rPr lang="en-US" sz="1600" b="1" dirty="0">
                <a:latin typeface="Candara" panose="020E0502030303020204" pitchFamily="34" charset="0"/>
                <a:ea typeface="MS Mincho" panose="02020609040205080304" pitchFamily="49" charset="-128"/>
                <a:cs typeface="Times New Roman" panose="02020603050405020304" pitchFamily="18" charset="0"/>
                <a:hlinkClick r:id="rId2"/>
              </a:rPr>
              <a:t>Source Data Description</a:t>
            </a:r>
            <a:endParaRPr lang="en-US" sz="1600" b="1" dirty="0">
              <a:latin typeface="Candara" panose="020E0502030303020204" pitchFamily="34" charset="0"/>
              <a:ea typeface="MS Mincho" panose="02020609040205080304" pitchFamily="49" charset="-128"/>
              <a:cs typeface="Times New Roman" panose="02020603050405020304" pitchFamily="18" charset="0"/>
            </a:endParaRPr>
          </a:p>
          <a:p>
            <a:endParaRPr lang="en-US" sz="1600" b="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Analyzed direct feature correlation</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Analyzed the difference of correlations between the subset of non-refundable deposits and the whole data.</a:t>
            </a:r>
          </a:p>
        </p:txBody>
      </p:sp>
      <p:pic>
        <p:nvPicPr>
          <p:cNvPr id="14" name="Picture 13" descr="Table&#10;&#10;Description automatically generated">
            <a:extLst>
              <a:ext uri="{FF2B5EF4-FFF2-40B4-BE49-F238E27FC236}">
                <a16:creationId xmlns:a16="http://schemas.microsoft.com/office/drawing/2014/main" id="{A4E1717F-F6B0-4206-BFD4-37176E2638DC}"/>
              </a:ext>
            </a:extLst>
          </p:cNvPr>
          <p:cNvPicPr/>
          <p:nvPr/>
        </p:nvPicPr>
        <p:blipFill>
          <a:blip r:embed="rId3">
            <a:extLst>
              <a:ext uri="{28A0092B-C50C-407E-A947-70E740481C1C}">
                <a14:useLocalDpi xmlns:a14="http://schemas.microsoft.com/office/drawing/2010/main" val="0"/>
              </a:ext>
            </a:extLst>
          </a:blip>
          <a:stretch>
            <a:fillRect/>
          </a:stretch>
        </p:blipFill>
        <p:spPr>
          <a:xfrm>
            <a:off x="6644080" y="2472632"/>
            <a:ext cx="5439061" cy="2097405"/>
          </a:xfrm>
          <a:prstGeom prst="rect">
            <a:avLst/>
          </a:prstGeom>
        </p:spPr>
      </p:pic>
      <p:pic>
        <p:nvPicPr>
          <p:cNvPr id="18" name="Picture 17" descr="Chart, bar chart&#10;&#10;Description automatically generated">
            <a:extLst>
              <a:ext uri="{FF2B5EF4-FFF2-40B4-BE49-F238E27FC236}">
                <a16:creationId xmlns:a16="http://schemas.microsoft.com/office/drawing/2014/main" id="{19BE2655-6289-4DF2-8E23-551C6AA398F7}"/>
              </a:ext>
            </a:extLst>
          </p:cNvPr>
          <p:cNvPicPr/>
          <p:nvPr/>
        </p:nvPicPr>
        <p:blipFill>
          <a:blip r:embed="rId4">
            <a:extLst>
              <a:ext uri="{28A0092B-C50C-407E-A947-70E740481C1C}">
                <a14:useLocalDpi xmlns:a14="http://schemas.microsoft.com/office/drawing/2010/main" val="0"/>
              </a:ext>
            </a:extLst>
          </a:blip>
          <a:stretch>
            <a:fillRect/>
          </a:stretch>
        </p:blipFill>
        <p:spPr>
          <a:xfrm>
            <a:off x="6644080" y="4659927"/>
            <a:ext cx="5439062" cy="2097405"/>
          </a:xfrm>
          <a:prstGeom prst="rect">
            <a:avLst/>
          </a:prstGeom>
        </p:spPr>
      </p:pic>
      <p:grpSp>
        <p:nvGrpSpPr>
          <p:cNvPr id="27" name="Group 26">
            <a:extLst>
              <a:ext uri="{FF2B5EF4-FFF2-40B4-BE49-F238E27FC236}">
                <a16:creationId xmlns:a16="http://schemas.microsoft.com/office/drawing/2014/main" id="{39F36485-5450-416C-B7A4-450464B5A201}"/>
              </a:ext>
            </a:extLst>
          </p:cNvPr>
          <p:cNvGrpSpPr/>
          <p:nvPr/>
        </p:nvGrpSpPr>
        <p:grpSpPr>
          <a:xfrm>
            <a:off x="117445" y="100668"/>
            <a:ext cx="11965697" cy="508932"/>
            <a:chOff x="117446" y="100668"/>
            <a:chExt cx="6905802" cy="508932"/>
          </a:xfrm>
        </p:grpSpPr>
        <p:sp>
          <p:nvSpPr>
            <p:cNvPr id="28" name="Rectangle 27">
              <a:extLst>
                <a:ext uri="{FF2B5EF4-FFF2-40B4-BE49-F238E27FC236}">
                  <a16:creationId xmlns:a16="http://schemas.microsoft.com/office/drawing/2014/main" id="{AE7053C8-6BD2-4B4A-A653-DC17250CA024}"/>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9" name="Rectangle 28">
              <a:extLst>
                <a:ext uri="{FF2B5EF4-FFF2-40B4-BE49-F238E27FC236}">
                  <a16:creationId xmlns:a16="http://schemas.microsoft.com/office/drawing/2014/main" id="{006E13BA-AC5D-47F3-BF50-697B0DBCB0C9}"/>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30" name="Rectangle 29">
              <a:extLst>
                <a:ext uri="{FF2B5EF4-FFF2-40B4-BE49-F238E27FC236}">
                  <a16:creationId xmlns:a16="http://schemas.microsoft.com/office/drawing/2014/main" id="{3F799530-F5BE-492C-841D-B203461A574E}"/>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31" name="Rectangle 30">
              <a:extLst>
                <a:ext uri="{FF2B5EF4-FFF2-40B4-BE49-F238E27FC236}">
                  <a16:creationId xmlns:a16="http://schemas.microsoft.com/office/drawing/2014/main" id="{FA290B51-A4D8-417F-A8A9-3ABE7CFF7745}"/>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32" name="Rectangle 31">
              <a:extLst>
                <a:ext uri="{FF2B5EF4-FFF2-40B4-BE49-F238E27FC236}">
                  <a16:creationId xmlns:a16="http://schemas.microsoft.com/office/drawing/2014/main" id="{1BA08515-D7A9-4430-B642-4F1F3FEA7A7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3" name="Rectangle 32">
              <a:extLst>
                <a:ext uri="{FF2B5EF4-FFF2-40B4-BE49-F238E27FC236}">
                  <a16:creationId xmlns:a16="http://schemas.microsoft.com/office/drawing/2014/main" id="{990F4FC5-CBF5-4009-8F61-08A77C510D04}"/>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122944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2FF65D3-B110-4A3C-A3F3-9B1549FD27F5}"/>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Data Leakage analysis</a:t>
            </a:r>
          </a:p>
        </p:txBody>
      </p:sp>
      <p:sp>
        <p:nvSpPr>
          <p:cNvPr id="12" name="TextBox 11">
            <a:extLst>
              <a:ext uri="{FF2B5EF4-FFF2-40B4-BE49-F238E27FC236}">
                <a16:creationId xmlns:a16="http://schemas.microsoft.com/office/drawing/2014/main" id="{3B410FFD-9499-45E4-9A6F-9BF32D946B1B}"/>
              </a:ext>
            </a:extLst>
          </p:cNvPr>
          <p:cNvSpPr txBox="1"/>
          <p:nvPr/>
        </p:nvSpPr>
        <p:spPr>
          <a:xfrm>
            <a:off x="1037240" y="2413337"/>
            <a:ext cx="10128507" cy="3693319"/>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Data was collected with a “timestamp relative to the day prior to arrival date” - </a:t>
            </a:r>
            <a:r>
              <a:rPr lang="en-US" sz="1600" b="1" dirty="0">
                <a:latin typeface="Candara" panose="020E0502030303020204" pitchFamily="34" charset="0"/>
                <a:ea typeface="MS Mincho" panose="02020609040205080304" pitchFamily="49" charset="-128"/>
                <a:cs typeface="Times New Roman" panose="02020603050405020304" pitchFamily="18" charset="0"/>
                <a:hlinkClick r:id="rId2"/>
              </a:rPr>
              <a:t>Source Data Description</a:t>
            </a:r>
            <a:endParaRPr lang="en-US" sz="1600" b="1"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“It is also common for hotels not to know the correct nationality of the customer until the moment of check-in” - </a:t>
            </a:r>
            <a:r>
              <a:rPr lang="en-US" sz="1600" b="1" dirty="0">
                <a:latin typeface="Candara" panose="020E0502030303020204" pitchFamily="34" charset="0"/>
                <a:ea typeface="MS Mincho" panose="02020609040205080304" pitchFamily="49" charset="-128"/>
                <a:cs typeface="Times New Roman" panose="02020603050405020304" pitchFamily="18" charset="0"/>
                <a:hlinkClick r:id="rId2"/>
              </a:rPr>
              <a:t>Source Data Description</a:t>
            </a:r>
            <a:endParaRPr lang="en-US" sz="1600" b="1"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While more features were analyzed, we considered just the</a:t>
            </a:r>
          </a:p>
          <a:p>
            <a:r>
              <a:rPr lang="en-US" dirty="0">
                <a:latin typeface="Candara" panose="020E0502030303020204" pitchFamily="34" charset="0"/>
                <a:ea typeface="MS Mincho" panose="02020609040205080304" pitchFamily="49" charset="-128"/>
                <a:cs typeface="Times New Roman" panose="02020603050405020304" pitchFamily="18" charset="0"/>
              </a:rPr>
              <a:t>country origin to be source of data leakage and removed it.</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Regarding possible Data Leakage from Train to Validation</a:t>
            </a:r>
          </a:p>
          <a:p>
            <a:r>
              <a:rPr lang="en-US" dirty="0">
                <a:latin typeface="Candara" panose="020E0502030303020204" pitchFamily="34" charset="0"/>
                <a:ea typeface="MS Mincho" panose="02020609040205080304" pitchFamily="49" charset="-128"/>
                <a:cs typeface="Times New Roman" panose="02020603050405020304" pitchFamily="18" charset="0"/>
              </a:rPr>
              <a:t>Sample, we made sure to make the train_test_split and fit </a:t>
            </a:r>
          </a:p>
          <a:p>
            <a:r>
              <a:rPr lang="en-US" dirty="0">
                <a:latin typeface="Candara" panose="020E0502030303020204" pitchFamily="34" charset="0"/>
                <a:ea typeface="MS Mincho" panose="02020609040205080304" pitchFamily="49" charset="-128"/>
                <a:cs typeface="Times New Roman" panose="02020603050405020304" pitchFamily="18" charset="0"/>
              </a:rPr>
              <a:t>Any feature engineering methods just on the training set.</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p:txBody>
      </p:sp>
      <p:pic>
        <p:nvPicPr>
          <p:cNvPr id="13" name="Picture 12" descr="Chart, bar chart&#10;&#10;Description automatically generated">
            <a:extLst>
              <a:ext uri="{FF2B5EF4-FFF2-40B4-BE49-F238E27FC236}">
                <a16:creationId xmlns:a16="http://schemas.microsoft.com/office/drawing/2014/main" id="{C9BB4023-2AF1-448B-81E7-3CECE7C697F6}"/>
              </a:ext>
            </a:extLst>
          </p:cNvPr>
          <p:cNvPicPr/>
          <p:nvPr/>
        </p:nvPicPr>
        <p:blipFill>
          <a:blip r:embed="rId3">
            <a:extLst>
              <a:ext uri="{28A0092B-C50C-407E-A947-70E740481C1C}">
                <a14:useLocalDpi xmlns:a14="http://schemas.microsoft.com/office/drawing/2010/main" val="0"/>
              </a:ext>
            </a:extLst>
          </a:blip>
          <a:stretch>
            <a:fillRect/>
          </a:stretch>
        </p:blipFill>
        <p:spPr>
          <a:xfrm>
            <a:off x="6971250" y="3531765"/>
            <a:ext cx="5111891" cy="3166844"/>
          </a:xfrm>
          <a:prstGeom prst="rect">
            <a:avLst/>
          </a:prstGeom>
        </p:spPr>
      </p:pic>
      <p:grpSp>
        <p:nvGrpSpPr>
          <p:cNvPr id="14" name="Group 13">
            <a:extLst>
              <a:ext uri="{FF2B5EF4-FFF2-40B4-BE49-F238E27FC236}">
                <a16:creationId xmlns:a16="http://schemas.microsoft.com/office/drawing/2014/main" id="{122DBFAB-8B86-4222-A5B3-8845F8144B59}"/>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04C6590E-F00D-4470-8E0D-1F2ACC64FD8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58A3C650-68D5-4271-A985-E860E06F8A2E}"/>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0A833E72-EAB9-4C04-B5E5-8A3E3DADE51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3135E735-DFD9-4C04-8FEC-9E2B7FE1D722}"/>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F2AE1978-1D21-4FAE-B395-A18957ED72FA}"/>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879E35C-3E24-4D4F-8BFF-E3608B9777A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3518293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778B85-AC46-42AC-9A19-05DB3A965182}"/>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Feature engineering</a:t>
            </a:r>
          </a:p>
        </p:txBody>
      </p:sp>
      <p:sp>
        <p:nvSpPr>
          <p:cNvPr id="14" name="TextBox 13">
            <a:extLst>
              <a:ext uri="{FF2B5EF4-FFF2-40B4-BE49-F238E27FC236}">
                <a16:creationId xmlns:a16="http://schemas.microsoft.com/office/drawing/2014/main" id="{145B8D0D-0706-4265-AB63-610996274343}"/>
              </a:ext>
            </a:extLst>
          </p:cNvPr>
          <p:cNvSpPr txBox="1"/>
          <p:nvPr/>
        </p:nvSpPr>
        <p:spPr>
          <a:xfrm>
            <a:off x="1037240" y="2413336"/>
            <a:ext cx="6412184" cy="3139321"/>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Using the arrival date, we created a feature containing arrival’s day of the week.</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Using the number of weekdays and weekend days booked we clustered they stays in 5 categories based on duration, creating </a:t>
            </a:r>
          </a:p>
          <a:p>
            <a:r>
              <a:rPr lang="en-US" dirty="0">
                <a:latin typeface="Candara" panose="020E0502030303020204" pitchFamily="34" charset="0"/>
                <a:ea typeface="MS Mincho" panose="02020609040205080304" pitchFamily="49" charset="-128"/>
                <a:cs typeface="Times New Roman" panose="02020603050405020304" pitchFamily="18" charset="0"/>
              </a:rPr>
              <a:t>booking_purpose feature</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Using the received room type and assigned room</a:t>
            </a:r>
          </a:p>
          <a:p>
            <a:r>
              <a:rPr lang="en-US" dirty="0">
                <a:latin typeface="Candara" panose="020E0502030303020204" pitchFamily="34" charset="0"/>
                <a:ea typeface="MS Mincho" panose="02020609040205080304" pitchFamily="49" charset="-128"/>
                <a:cs typeface="Times New Roman" panose="02020603050405020304" pitchFamily="18" charset="0"/>
              </a:rPr>
              <a:t>type we created the binomial feature</a:t>
            </a:r>
          </a:p>
          <a:p>
            <a:r>
              <a:rPr lang="en-US" dirty="0">
                <a:latin typeface="Candara" panose="020E0502030303020204" pitchFamily="34" charset="0"/>
                <a:ea typeface="MS Mincho" panose="02020609040205080304" pitchFamily="49" charset="-128"/>
                <a:cs typeface="Times New Roman" panose="02020603050405020304" pitchFamily="18" charset="0"/>
              </a:rPr>
              <a:t>received_different_room. </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p:txBody>
      </p:sp>
      <p:pic>
        <p:nvPicPr>
          <p:cNvPr id="15" name="Picture 14" descr="Chart, bar chart&#10;&#10;Description automatically generated">
            <a:extLst>
              <a:ext uri="{FF2B5EF4-FFF2-40B4-BE49-F238E27FC236}">
                <a16:creationId xmlns:a16="http://schemas.microsoft.com/office/drawing/2014/main" id="{54A63B87-FEE3-41C4-B0D3-25E45AFD2047}"/>
              </a:ext>
            </a:extLst>
          </p:cNvPr>
          <p:cNvPicPr/>
          <p:nvPr/>
        </p:nvPicPr>
        <p:blipFill>
          <a:blip r:embed="rId2">
            <a:extLst>
              <a:ext uri="{28A0092B-C50C-407E-A947-70E740481C1C}">
                <a14:useLocalDpi xmlns:a14="http://schemas.microsoft.com/office/drawing/2010/main" val="0"/>
              </a:ext>
            </a:extLst>
          </a:blip>
          <a:stretch>
            <a:fillRect/>
          </a:stretch>
        </p:blipFill>
        <p:spPr>
          <a:xfrm>
            <a:off x="7558480" y="1671236"/>
            <a:ext cx="4524661" cy="2556816"/>
          </a:xfrm>
          <a:prstGeom prst="rect">
            <a:avLst/>
          </a:prstGeom>
        </p:spPr>
      </p:pic>
      <p:pic>
        <p:nvPicPr>
          <p:cNvPr id="16" name="Picture 15" descr="Chart, scatter chart&#10;&#10;Description automatically generated">
            <a:extLst>
              <a:ext uri="{FF2B5EF4-FFF2-40B4-BE49-F238E27FC236}">
                <a16:creationId xmlns:a16="http://schemas.microsoft.com/office/drawing/2014/main" id="{0339F875-0C92-42B4-9443-EC06643F466A}"/>
              </a:ext>
            </a:extLst>
          </p:cNvPr>
          <p:cNvPicPr/>
          <p:nvPr/>
        </p:nvPicPr>
        <p:blipFill>
          <a:blip r:embed="rId3">
            <a:extLst>
              <a:ext uri="{28A0092B-C50C-407E-A947-70E740481C1C}">
                <a14:useLocalDpi xmlns:a14="http://schemas.microsoft.com/office/drawing/2010/main" val="0"/>
              </a:ext>
            </a:extLst>
          </a:blip>
          <a:stretch>
            <a:fillRect/>
          </a:stretch>
        </p:blipFill>
        <p:spPr>
          <a:xfrm>
            <a:off x="6025241" y="4350047"/>
            <a:ext cx="6057900" cy="2407285"/>
          </a:xfrm>
          <a:prstGeom prst="rect">
            <a:avLst/>
          </a:prstGeom>
        </p:spPr>
      </p:pic>
      <p:grpSp>
        <p:nvGrpSpPr>
          <p:cNvPr id="24" name="Group 23">
            <a:extLst>
              <a:ext uri="{FF2B5EF4-FFF2-40B4-BE49-F238E27FC236}">
                <a16:creationId xmlns:a16="http://schemas.microsoft.com/office/drawing/2014/main" id="{B50222F0-CDEF-492F-99E6-DEF3EC3E8AD3}"/>
              </a:ext>
            </a:extLst>
          </p:cNvPr>
          <p:cNvGrpSpPr/>
          <p:nvPr/>
        </p:nvGrpSpPr>
        <p:grpSpPr>
          <a:xfrm>
            <a:off x="117445" y="100668"/>
            <a:ext cx="11965697" cy="508932"/>
            <a:chOff x="117446" y="100668"/>
            <a:chExt cx="6905802" cy="508932"/>
          </a:xfrm>
        </p:grpSpPr>
        <p:sp>
          <p:nvSpPr>
            <p:cNvPr id="25" name="Rectangle 24">
              <a:extLst>
                <a:ext uri="{FF2B5EF4-FFF2-40B4-BE49-F238E27FC236}">
                  <a16:creationId xmlns:a16="http://schemas.microsoft.com/office/drawing/2014/main" id="{2B64D902-AFE3-48F3-A429-79F4168F3A2F}"/>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6" name="Rectangle 25">
              <a:extLst>
                <a:ext uri="{FF2B5EF4-FFF2-40B4-BE49-F238E27FC236}">
                  <a16:creationId xmlns:a16="http://schemas.microsoft.com/office/drawing/2014/main" id="{5B1CC2B4-F0F0-44D2-B0AD-FAA07C703060}"/>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7" name="Rectangle 26">
              <a:extLst>
                <a:ext uri="{FF2B5EF4-FFF2-40B4-BE49-F238E27FC236}">
                  <a16:creationId xmlns:a16="http://schemas.microsoft.com/office/drawing/2014/main" id="{CAFC45E5-23C9-4BA5-9B28-24DE2E308F6F}"/>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8" name="Rectangle 27">
              <a:extLst>
                <a:ext uri="{FF2B5EF4-FFF2-40B4-BE49-F238E27FC236}">
                  <a16:creationId xmlns:a16="http://schemas.microsoft.com/office/drawing/2014/main" id="{1DE9505E-665A-4E99-A7A8-59155D155274}"/>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9" name="Rectangle 28">
              <a:extLst>
                <a:ext uri="{FF2B5EF4-FFF2-40B4-BE49-F238E27FC236}">
                  <a16:creationId xmlns:a16="http://schemas.microsoft.com/office/drawing/2014/main" id="{538B7BDC-8861-4832-B44D-744998CA1CC5}"/>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0" name="Rectangle 29">
              <a:extLst>
                <a:ext uri="{FF2B5EF4-FFF2-40B4-BE49-F238E27FC236}">
                  <a16:creationId xmlns:a16="http://schemas.microsoft.com/office/drawing/2014/main" id="{7704C311-D044-4807-B16E-0248F0C941EF}"/>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556692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778B85-AC46-42AC-9A19-05DB3A965182}"/>
              </a:ext>
            </a:extLst>
          </p:cNvPr>
          <p:cNvSpPr txBox="1">
            <a:spLocks/>
          </p:cNvSpPr>
          <p:nvPr/>
        </p:nvSpPr>
        <p:spPr>
          <a:xfrm>
            <a:off x="1141413" y="1074485"/>
            <a:ext cx="9905998" cy="873967"/>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Customer Segmentation – Unsupervised Learning</a:t>
            </a:r>
          </a:p>
        </p:txBody>
      </p:sp>
      <p:sp>
        <p:nvSpPr>
          <p:cNvPr id="14" name="TextBox 13">
            <a:extLst>
              <a:ext uri="{FF2B5EF4-FFF2-40B4-BE49-F238E27FC236}">
                <a16:creationId xmlns:a16="http://schemas.microsoft.com/office/drawing/2014/main" id="{145B8D0D-0706-4265-AB63-610996274343}"/>
              </a:ext>
            </a:extLst>
          </p:cNvPr>
          <p:cNvSpPr txBox="1"/>
          <p:nvPr/>
        </p:nvSpPr>
        <p:spPr>
          <a:xfrm>
            <a:off x="1004560" y="2215282"/>
            <a:ext cx="6770639" cy="2031325"/>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For the Unsupervised Learning Clustering we used just 21 features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Compared how Kmeans model performed before and after scaling and PCA transformation</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Best model with a silhouette_score of  0.54 returned 5 classes(with Scaler and 4PCA features)</a:t>
            </a:r>
          </a:p>
        </p:txBody>
      </p:sp>
      <p:pic>
        <p:nvPicPr>
          <p:cNvPr id="17" name="Picture 16" descr="Chart, line chart&#10;&#10;Description automatically generated">
            <a:extLst>
              <a:ext uri="{FF2B5EF4-FFF2-40B4-BE49-F238E27FC236}">
                <a16:creationId xmlns:a16="http://schemas.microsoft.com/office/drawing/2014/main" id="{DCA2E33B-7D30-43BA-B169-FA2C09D7E7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77262" y="1845910"/>
            <a:ext cx="4205880" cy="2390529"/>
          </a:xfrm>
          <a:prstGeom prst="rect">
            <a:avLst/>
          </a:prstGeom>
          <a:noFill/>
          <a:ln>
            <a:noFill/>
          </a:ln>
        </p:spPr>
      </p:pic>
      <p:pic>
        <p:nvPicPr>
          <p:cNvPr id="18" name="Picture 17" descr="Chart, funnel chart, surface chart&#10;&#10;Description automatically generated">
            <a:extLst>
              <a:ext uri="{FF2B5EF4-FFF2-40B4-BE49-F238E27FC236}">
                <a16:creationId xmlns:a16="http://schemas.microsoft.com/office/drawing/2014/main" id="{56AEDB9F-BC1C-4682-8932-E2A0FCE6E2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77262" y="4303552"/>
            <a:ext cx="4205880" cy="2453780"/>
          </a:xfrm>
          <a:prstGeom prst="rect">
            <a:avLst/>
          </a:prstGeom>
          <a:noFill/>
          <a:ln>
            <a:noFill/>
          </a:ln>
        </p:spPr>
      </p:pic>
      <p:pic>
        <p:nvPicPr>
          <p:cNvPr id="19" name="Picture 18" descr="Chart, scatter chart&#10;&#10;Description automatically generated">
            <a:extLst>
              <a:ext uri="{FF2B5EF4-FFF2-40B4-BE49-F238E27FC236}">
                <a16:creationId xmlns:a16="http://schemas.microsoft.com/office/drawing/2014/main" id="{758134DA-98E3-4BF8-9D4C-7880EA7FCBC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1039" y="4303552"/>
            <a:ext cx="4636840" cy="2453780"/>
          </a:xfrm>
          <a:prstGeom prst="rect">
            <a:avLst/>
          </a:prstGeom>
          <a:noFill/>
          <a:ln>
            <a:noFill/>
          </a:ln>
        </p:spPr>
      </p:pic>
      <p:pic>
        <p:nvPicPr>
          <p:cNvPr id="20" name="Picture 19" descr="Chart, scatter chart&#10;&#10;Description automatically generated">
            <a:extLst>
              <a:ext uri="{FF2B5EF4-FFF2-40B4-BE49-F238E27FC236}">
                <a16:creationId xmlns:a16="http://schemas.microsoft.com/office/drawing/2014/main" id="{27F7B211-EBE4-4AB2-BD67-5DD760055CE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7445" y="4303552"/>
            <a:ext cx="2984211" cy="2453780"/>
          </a:xfrm>
          <a:prstGeom prst="rect">
            <a:avLst/>
          </a:prstGeom>
          <a:noFill/>
          <a:ln>
            <a:noFill/>
          </a:ln>
        </p:spPr>
      </p:pic>
      <p:grpSp>
        <p:nvGrpSpPr>
          <p:cNvPr id="28" name="Group 27">
            <a:extLst>
              <a:ext uri="{FF2B5EF4-FFF2-40B4-BE49-F238E27FC236}">
                <a16:creationId xmlns:a16="http://schemas.microsoft.com/office/drawing/2014/main" id="{B229D553-1813-46C6-9EC4-BFF5B813A8F4}"/>
              </a:ext>
            </a:extLst>
          </p:cNvPr>
          <p:cNvGrpSpPr/>
          <p:nvPr/>
        </p:nvGrpSpPr>
        <p:grpSpPr>
          <a:xfrm>
            <a:off x="117445" y="100668"/>
            <a:ext cx="11965697" cy="508932"/>
            <a:chOff x="117446" y="100668"/>
            <a:chExt cx="6905802" cy="508932"/>
          </a:xfrm>
        </p:grpSpPr>
        <p:sp>
          <p:nvSpPr>
            <p:cNvPr id="29" name="Rectangle 28">
              <a:extLst>
                <a:ext uri="{FF2B5EF4-FFF2-40B4-BE49-F238E27FC236}">
                  <a16:creationId xmlns:a16="http://schemas.microsoft.com/office/drawing/2014/main" id="{F74EC68C-6107-4D4F-A80F-827CBC83E552}"/>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30" name="Rectangle 29">
              <a:extLst>
                <a:ext uri="{FF2B5EF4-FFF2-40B4-BE49-F238E27FC236}">
                  <a16:creationId xmlns:a16="http://schemas.microsoft.com/office/drawing/2014/main" id="{69FD8339-47C5-495C-B96A-D5A8955D15BB}"/>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31" name="Rectangle 30">
              <a:extLst>
                <a:ext uri="{FF2B5EF4-FFF2-40B4-BE49-F238E27FC236}">
                  <a16:creationId xmlns:a16="http://schemas.microsoft.com/office/drawing/2014/main" id="{62B8A247-5FF0-4589-AF05-9F7CF36B61BF}"/>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32" name="Rectangle 31">
              <a:extLst>
                <a:ext uri="{FF2B5EF4-FFF2-40B4-BE49-F238E27FC236}">
                  <a16:creationId xmlns:a16="http://schemas.microsoft.com/office/drawing/2014/main" id="{5520FE21-AA74-48D5-A9F4-3EC4D0A8638E}"/>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33" name="Rectangle 32">
              <a:extLst>
                <a:ext uri="{FF2B5EF4-FFF2-40B4-BE49-F238E27FC236}">
                  <a16:creationId xmlns:a16="http://schemas.microsoft.com/office/drawing/2014/main" id="{294F65EC-084C-4E95-94C5-05F5D8C6250A}"/>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4" name="Rectangle 33">
              <a:extLst>
                <a:ext uri="{FF2B5EF4-FFF2-40B4-BE49-F238E27FC236}">
                  <a16:creationId xmlns:a16="http://schemas.microsoft.com/office/drawing/2014/main" id="{98F5AD36-68E1-483F-9F63-9FEAC6DF544C}"/>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190841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Metrics and Supervised Learning</a:t>
            </a:r>
          </a:p>
        </p:txBody>
      </p:sp>
      <p:sp>
        <p:nvSpPr>
          <p:cNvPr id="12" name="TextBox 11">
            <a:extLst>
              <a:ext uri="{FF2B5EF4-FFF2-40B4-BE49-F238E27FC236}">
                <a16:creationId xmlns:a16="http://schemas.microsoft.com/office/drawing/2014/main" id="{D6F1A6D5-C7FF-4F88-91EC-33C9EEEA38A0}"/>
              </a:ext>
            </a:extLst>
          </p:cNvPr>
          <p:cNvSpPr txBox="1"/>
          <p:nvPr/>
        </p:nvSpPr>
        <p:spPr>
          <a:xfrm>
            <a:off x="1004560" y="2215282"/>
            <a:ext cx="8441444" cy="3970318"/>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Metrics used: Accuracy and ROC’s area under the curve for ranking and additional confusion matrix and classification report from visualization. We used a DataFrame to save the metrics.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The models used are: LogisticRegression, KNN, Random Forest Tree and Catboost.</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Other Tools used:</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Hyperparameter Tuning Using GridsearchCV and RandomSearchCV</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Regularization using Lasso or </a:t>
            </a:r>
          </a:p>
          <a:p>
            <a:r>
              <a:rPr lang="en-US" dirty="0">
                <a:latin typeface="Candara" panose="020E0502030303020204" pitchFamily="34" charset="0"/>
                <a:ea typeface="MS Mincho" panose="02020609040205080304" pitchFamily="49" charset="-128"/>
                <a:cs typeface="Times New Roman" panose="02020603050405020304" pitchFamily="18" charset="0"/>
              </a:rPr>
              <a:t>	Ridge</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Feature Decomposition using PCA </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Feature Selection using </a:t>
            </a:r>
          </a:p>
          <a:p>
            <a:r>
              <a:rPr lang="en-US" dirty="0">
                <a:latin typeface="Candara" panose="020E0502030303020204" pitchFamily="34" charset="0"/>
                <a:ea typeface="MS Mincho" panose="02020609040205080304" pitchFamily="49" charset="-128"/>
                <a:cs typeface="Times New Roman" panose="02020603050405020304" pitchFamily="18" charset="0"/>
              </a:rPr>
              <a:t>	permutation_importance and </a:t>
            </a:r>
          </a:p>
          <a:p>
            <a:r>
              <a:rPr lang="en-US" dirty="0">
                <a:latin typeface="Candara" panose="020E0502030303020204" pitchFamily="34" charset="0"/>
                <a:ea typeface="MS Mincho" panose="02020609040205080304" pitchFamily="49" charset="-128"/>
                <a:cs typeface="Times New Roman" panose="02020603050405020304" pitchFamily="18" charset="0"/>
              </a:rPr>
              <a:t>	feature_importances_</a:t>
            </a: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0" name="Picture 19" descr="Chart&#10;&#10;Description automatically generated">
            <a:extLst>
              <a:ext uri="{FF2B5EF4-FFF2-40B4-BE49-F238E27FC236}">
                <a16:creationId xmlns:a16="http://schemas.microsoft.com/office/drawing/2014/main" id="{CFFD3C7C-3728-4944-AA96-8529FAB2FFBE}"/>
              </a:ext>
            </a:extLst>
          </p:cNvPr>
          <p:cNvPicPr/>
          <p:nvPr/>
        </p:nvPicPr>
        <p:blipFill>
          <a:blip r:embed="rId2"/>
          <a:stretch>
            <a:fillRect/>
          </a:stretch>
        </p:blipFill>
        <p:spPr>
          <a:xfrm>
            <a:off x="10069784" y="1333850"/>
            <a:ext cx="2013358" cy="3141678"/>
          </a:xfrm>
          <a:prstGeom prst="rect">
            <a:avLst/>
          </a:prstGeom>
        </p:spPr>
      </p:pic>
      <p:pic>
        <p:nvPicPr>
          <p:cNvPr id="21" name="Picture 20" descr="Graphical user interface, chart&#10;&#10;Description automatically generated with medium confidence">
            <a:extLst>
              <a:ext uri="{FF2B5EF4-FFF2-40B4-BE49-F238E27FC236}">
                <a16:creationId xmlns:a16="http://schemas.microsoft.com/office/drawing/2014/main" id="{705121B1-A149-44A0-8B1C-FAB823A328E8}"/>
              </a:ext>
            </a:extLst>
          </p:cNvPr>
          <p:cNvPicPr/>
          <p:nvPr/>
        </p:nvPicPr>
        <p:blipFill>
          <a:blip r:embed="rId3"/>
          <a:stretch>
            <a:fillRect/>
          </a:stretch>
        </p:blipFill>
        <p:spPr>
          <a:xfrm>
            <a:off x="10069784" y="4555222"/>
            <a:ext cx="2013358" cy="2202110"/>
          </a:xfrm>
          <a:prstGeom prst="rect">
            <a:avLst/>
          </a:prstGeom>
        </p:spPr>
      </p:pic>
      <p:pic>
        <p:nvPicPr>
          <p:cNvPr id="22" name="Picture 21" descr="Chart, line chart&#10;&#10;Description automatically generated">
            <a:extLst>
              <a:ext uri="{FF2B5EF4-FFF2-40B4-BE49-F238E27FC236}">
                <a16:creationId xmlns:a16="http://schemas.microsoft.com/office/drawing/2014/main" id="{2D21F273-8E6B-4E48-8B8C-9EED67D6FD8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31390" y="4555222"/>
            <a:ext cx="5224069" cy="2202110"/>
          </a:xfrm>
          <a:prstGeom prst="rect">
            <a:avLst/>
          </a:prstGeom>
          <a:noFill/>
          <a:ln>
            <a:noFill/>
          </a:ln>
        </p:spPr>
      </p:pic>
    </p:spTree>
    <p:extLst>
      <p:ext uri="{BB962C8B-B14F-4D97-AF65-F5344CB8AC3E}">
        <p14:creationId xmlns:p14="http://schemas.microsoft.com/office/powerpoint/2010/main" val="58432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2" name="Picture 21" descr="Table&#10;&#10;Description automatically generated">
            <a:extLst>
              <a:ext uri="{FF2B5EF4-FFF2-40B4-BE49-F238E27FC236}">
                <a16:creationId xmlns:a16="http://schemas.microsoft.com/office/drawing/2014/main" id="{CBD3895B-92C0-4079-987C-E787C55BEB79}"/>
              </a:ext>
            </a:extLst>
          </p:cNvPr>
          <p:cNvPicPr/>
          <p:nvPr/>
        </p:nvPicPr>
        <p:blipFill>
          <a:blip r:embed="rId2"/>
          <a:stretch>
            <a:fillRect/>
          </a:stretch>
        </p:blipFill>
        <p:spPr>
          <a:xfrm>
            <a:off x="6025242" y="674032"/>
            <a:ext cx="6057900" cy="6083300"/>
          </a:xfrm>
          <a:prstGeom prst="rect">
            <a:avLst/>
          </a:prstGeom>
        </p:spPr>
      </p:pic>
      <p:sp>
        <p:nvSpPr>
          <p:cNvPr id="23" name="Title 1">
            <a:extLst>
              <a:ext uri="{FF2B5EF4-FFF2-40B4-BE49-F238E27FC236}">
                <a16:creationId xmlns:a16="http://schemas.microsoft.com/office/drawing/2014/main" id="{B016BA23-F95F-4419-9804-89A8056FFA91}"/>
              </a:ext>
            </a:extLst>
          </p:cNvPr>
          <p:cNvSpPr txBox="1">
            <a:spLocks/>
          </p:cNvSpPr>
          <p:nvPr/>
        </p:nvSpPr>
        <p:spPr>
          <a:xfrm>
            <a:off x="1141413" y="1074484"/>
            <a:ext cx="4883829"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Scores ranking and model selection</a:t>
            </a:r>
          </a:p>
        </p:txBody>
      </p:sp>
      <p:sp>
        <p:nvSpPr>
          <p:cNvPr id="26" name="TextBox 25">
            <a:extLst>
              <a:ext uri="{FF2B5EF4-FFF2-40B4-BE49-F238E27FC236}">
                <a16:creationId xmlns:a16="http://schemas.microsoft.com/office/drawing/2014/main" id="{33A3F25F-9CB3-4E46-93D2-6EFF3EDE2CB8}"/>
              </a:ext>
            </a:extLst>
          </p:cNvPr>
          <p:cNvSpPr txBox="1"/>
          <p:nvPr/>
        </p:nvSpPr>
        <p:spPr>
          <a:xfrm>
            <a:off x="1004560" y="2215282"/>
            <a:ext cx="4963702" cy="3970318"/>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Best model – RFT with n_estimators = 200</a:t>
            </a:r>
          </a:p>
          <a:p>
            <a:r>
              <a:rPr lang="en-US" dirty="0">
                <a:latin typeface="Candara" panose="020E0502030303020204" pitchFamily="34" charset="0"/>
                <a:ea typeface="MS Mincho" panose="02020609040205080304" pitchFamily="49" charset="-128"/>
                <a:cs typeface="Times New Roman" panose="02020603050405020304" pitchFamily="18" charset="0"/>
              </a:rPr>
              <a:t>Accuracy: 0.8726 </a:t>
            </a:r>
          </a:p>
          <a:p>
            <a:r>
              <a:rPr lang="en-US" dirty="0">
                <a:latin typeface="Candara" panose="020E0502030303020204" pitchFamily="34" charset="0"/>
                <a:ea typeface="MS Mincho" panose="02020609040205080304" pitchFamily="49" charset="-128"/>
                <a:cs typeface="Times New Roman" panose="02020603050405020304" pitchFamily="18" charset="0"/>
              </a:rPr>
              <a:t>roc_auc score: 0.9375 </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Second best model: Catboost</a:t>
            </a:r>
          </a:p>
          <a:p>
            <a:r>
              <a:rPr lang="en-US" dirty="0">
                <a:latin typeface="Candara" panose="020E0502030303020204" pitchFamily="34" charset="0"/>
                <a:ea typeface="MS Mincho" panose="02020609040205080304" pitchFamily="49" charset="-128"/>
                <a:cs typeface="Times New Roman" panose="02020603050405020304" pitchFamily="18" charset="0"/>
              </a:rPr>
              <a:t>Accuracy: 0.8485</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Third best: KNN(10 neighbors)</a:t>
            </a:r>
          </a:p>
          <a:p>
            <a:r>
              <a:rPr lang="en-US" dirty="0">
                <a:latin typeface="Candara" panose="020E0502030303020204" pitchFamily="34" charset="0"/>
                <a:ea typeface="MS Mincho" panose="02020609040205080304" pitchFamily="49" charset="-128"/>
                <a:cs typeface="Times New Roman" panose="02020603050405020304" pitchFamily="18" charset="0"/>
              </a:rPr>
              <a:t>Accuracy: 0.8290</a:t>
            </a:r>
          </a:p>
          <a:p>
            <a:r>
              <a:rPr lang="en-US" dirty="0">
                <a:latin typeface="Candara" panose="020E0502030303020204" pitchFamily="34" charset="0"/>
                <a:ea typeface="MS Mincho" panose="02020609040205080304" pitchFamily="49" charset="-128"/>
                <a:cs typeface="Times New Roman" panose="02020603050405020304" pitchFamily="18" charset="0"/>
              </a:rPr>
              <a:t>roc_auc score: 0.9324 </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Fourth best: LogReg(c=0.31)</a:t>
            </a:r>
          </a:p>
          <a:p>
            <a:r>
              <a:rPr lang="en-US" dirty="0">
                <a:latin typeface="Candara" panose="020E0502030303020204" pitchFamily="34" charset="0"/>
                <a:ea typeface="MS Mincho" panose="02020609040205080304" pitchFamily="49" charset="-128"/>
                <a:cs typeface="Times New Roman" panose="02020603050405020304" pitchFamily="18" charset="0"/>
              </a:rPr>
              <a:t>Accuracy: 0.8225</a:t>
            </a:r>
          </a:p>
          <a:p>
            <a:r>
              <a:rPr lang="en-US" dirty="0">
                <a:latin typeface="Candara" panose="020E0502030303020204" pitchFamily="34" charset="0"/>
                <a:ea typeface="MS Mincho" panose="02020609040205080304" pitchFamily="49" charset="-128"/>
                <a:cs typeface="Times New Roman" panose="02020603050405020304" pitchFamily="18" charset="0"/>
              </a:rPr>
              <a:t>roc_auc score: 0.8763</a:t>
            </a:r>
          </a:p>
        </p:txBody>
      </p:sp>
      <p:pic>
        <p:nvPicPr>
          <p:cNvPr id="27" name="Picture 26" descr="Chart&#10;&#10;Description automatically generated">
            <a:extLst>
              <a:ext uri="{FF2B5EF4-FFF2-40B4-BE49-F238E27FC236}">
                <a16:creationId xmlns:a16="http://schemas.microsoft.com/office/drawing/2014/main" id="{2C47D2A5-0014-4954-BC08-15EB9892DBBD}"/>
              </a:ext>
            </a:extLst>
          </p:cNvPr>
          <p:cNvPicPr/>
          <p:nvPr/>
        </p:nvPicPr>
        <p:blipFill rotWithShape="1">
          <a:blip r:embed="rId3"/>
          <a:srcRect r="33481"/>
          <a:stretch/>
        </p:blipFill>
        <p:spPr bwMode="auto">
          <a:xfrm>
            <a:off x="4068661" y="2771561"/>
            <a:ext cx="1899601" cy="39857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438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78309" y="700573"/>
            <a:ext cx="7683804"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sp>
        <p:nvSpPr>
          <p:cNvPr id="21" name="TextBox 20">
            <a:extLst>
              <a:ext uri="{FF2B5EF4-FFF2-40B4-BE49-F238E27FC236}">
                <a16:creationId xmlns:a16="http://schemas.microsoft.com/office/drawing/2014/main" id="{23F88EE6-0B36-40E8-B712-4A74A031ED16}"/>
              </a:ext>
            </a:extLst>
          </p:cNvPr>
          <p:cNvSpPr txBox="1"/>
          <p:nvPr/>
        </p:nvSpPr>
        <p:spPr>
          <a:xfrm>
            <a:off x="1004559" y="2315950"/>
            <a:ext cx="8609223" cy="3416320"/>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One aspect had under consideration was to have the prediction as fast as possible.</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Identified 2 possible models that can be deployed:</a:t>
            </a:r>
          </a:p>
          <a:p>
            <a:pPr marL="742950" lvl="1" indent="-285750">
              <a:buFont typeface="Arial" panose="020B0604020202020204" pitchFamily="34" charset="0"/>
              <a:buChar char="•"/>
            </a:pPr>
            <a:r>
              <a:rPr lang="fr-FR" i="1" dirty="0">
                <a:latin typeface="Candara" panose="020E0502030303020204" pitchFamily="34" charset="0"/>
                <a:ea typeface="MS Mincho" panose="02020609040205080304" pitchFamily="49" charset="-128"/>
                <a:cs typeface="Times New Roman" panose="02020603050405020304" pitchFamily="18" charset="0"/>
              </a:rPr>
              <a:t>Front Desk Cancellations Percentage model. </a:t>
            </a:r>
          </a:p>
          <a:p>
            <a:pPr marL="742950" lvl="1" indent="-285750">
              <a:buFont typeface="Arial" panose="020B0604020202020204" pitchFamily="34" charset="0"/>
              <a:buChar char="•"/>
            </a:pPr>
            <a:r>
              <a:rPr lang="en-US" i="1" dirty="0">
                <a:latin typeface="Candara" panose="020E0502030303020204" pitchFamily="34" charset="0"/>
                <a:ea typeface="MS Mincho" panose="02020609040205080304" pitchFamily="49" charset="-128"/>
                <a:cs typeface="Times New Roman" panose="02020603050405020304" pitchFamily="18" charset="0"/>
              </a:rPr>
              <a:t>Monthly Cancellations Assessment.</a:t>
            </a:r>
          </a:p>
          <a:p>
            <a:pPr lvl="1"/>
            <a:endParaRPr lang="en-US" i="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Manually created a new random booking and calculated the prediction.</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The predicted probability is 0.52, so a </a:t>
            </a:r>
          </a:p>
          <a:p>
            <a:r>
              <a:rPr lang="en-US" dirty="0">
                <a:latin typeface="Candara" panose="020E0502030303020204" pitchFamily="34" charset="0"/>
                <a:ea typeface="MS Mincho" panose="02020609040205080304" pitchFamily="49" charset="-128"/>
                <a:cs typeface="Times New Roman" panose="02020603050405020304" pitchFamily="18" charset="0"/>
              </a:rPr>
              <a:t>52% cancellation percentage.</a:t>
            </a:r>
          </a:p>
          <a:p>
            <a:pPr marL="742950" lvl="1" indent="-285750">
              <a:buFont typeface="Arial" panose="020B0604020202020204" pitchFamily="34" charset="0"/>
              <a:buChar char="•"/>
            </a:pPr>
            <a:endParaRPr lang="en-US" i="1" dirty="0">
              <a:latin typeface="Candara" panose="020E0502030303020204" pitchFamily="34" charset="0"/>
              <a:ea typeface="MS Mincho" panose="02020609040205080304" pitchFamily="49" charset="-128"/>
              <a:cs typeface="Times New Roman" panose="02020603050405020304" pitchFamily="18" charset="0"/>
            </a:endParaRPr>
          </a:p>
          <a:p>
            <a:pPr lvl="1"/>
            <a:endParaRPr lang="en-US" i="1" dirty="0">
              <a:latin typeface="Candara" panose="020E0502030303020204" pitchFamily="34" charset="0"/>
              <a:ea typeface="MS Mincho" panose="02020609040205080304" pitchFamily="49" charset="-128"/>
              <a:cs typeface="Times New Roman" panose="02020603050405020304" pitchFamily="18" charset="0"/>
            </a:endParaRPr>
          </a:p>
        </p:txBody>
      </p:sp>
      <p:pic>
        <p:nvPicPr>
          <p:cNvPr id="24" name="Picture 23" descr="Text, letter&#10;&#10;Description automatically generated">
            <a:extLst>
              <a:ext uri="{FF2B5EF4-FFF2-40B4-BE49-F238E27FC236}">
                <a16:creationId xmlns:a16="http://schemas.microsoft.com/office/drawing/2014/main" id="{FF88D1FC-6BA3-4688-A2BB-59FF985C5EC9}"/>
              </a:ext>
            </a:extLst>
          </p:cNvPr>
          <p:cNvPicPr/>
          <p:nvPr/>
        </p:nvPicPr>
        <p:blipFill>
          <a:blip r:embed="rId2">
            <a:extLst>
              <a:ext uri="{28A0092B-C50C-407E-A947-70E740481C1C}">
                <a14:useLocalDpi xmlns:a14="http://schemas.microsoft.com/office/drawing/2010/main" val="0"/>
              </a:ext>
            </a:extLst>
          </a:blip>
          <a:stretch>
            <a:fillRect/>
          </a:stretch>
        </p:blipFill>
        <p:spPr>
          <a:xfrm>
            <a:off x="9681618" y="1381522"/>
            <a:ext cx="2341880" cy="2743200"/>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CCD881CE-4ED6-481C-BE4D-48D151B246F8}"/>
              </a:ext>
            </a:extLst>
          </p:cNvPr>
          <p:cNvPicPr/>
          <p:nvPr/>
        </p:nvPicPr>
        <p:blipFill>
          <a:blip r:embed="rId3"/>
          <a:stretch>
            <a:fillRect/>
          </a:stretch>
        </p:blipFill>
        <p:spPr>
          <a:xfrm>
            <a:off x="5965598" y="5572527"/>
            <a:ext cx="6057900" cy="833755"/>
          </a:xfrm>
          <a:prstGeom prst="rect">
            <a:avLst/>
          </a:prstGeom>
        </p:spPr>
      </p:pic>
      <p:pic>
        <p:nvPicPr>
          <p:cNvPr id="28" name="Picture 27" descr="Graphical user interface, text, application, email&#10;&#10;Description automatically generated">
            <a:extLst>
              <a:ext uri="{FF2B5EF4-FFF2-40B4-BE49-F238E27FC236}">
                <a16:creationId xmlns:a16="http://schemas.microsoft.com/office/drawing/2014/main" id="{AF21D446-CF7F-4EA1-8047-FED34C8AC330}"/>
              </a:ext>
            </a:extLst>
          </p:cNvPr>
          <p:cNvPicPr/>
          <p:nvPr/>
        </p:nvPicPr>
        <p:blipFill>
          <a:blip r:embed="rId4"/>
          <a:stretch>
            <a:fillRect/>
          </a:stretch>
        </p:blipFill>
        <p:spPr>
          <a:xfrm>
            <a:off x="5965598" y="4361978"/>
            <a:ext cx="6057900" cy="951865"/>
          </a:xfrm>
          <a:prstGeom prst="rect">
            <a:avLst/>
          </a:prstGeom>
        </p:spPr>
      </p:pic>
      <p:sp>
        <p:nvSpPr>
          <p:cNvPr id="29" name="Title 1">
            <a:extLst>
              <a:ext uri="{FF2B5EF4-FFF2-40B4-BE49-F238E27FC236}">
                <a16:creationId xmlns:a16="http://schemas.microsoft.com/office/drawing/2014/main" id="{F2106099-AB3C-4FB9-9F77-90CE6D5592C6}"/>
              </a:ext>
            </a:extLst>
          </p:cNvPr>
          <p:cNvSpPr txBox="1">
            <a:spLocks/>
          </p:cNvSpPr>
          <p:nvPr/>
        </p:nvSpPr>
        <p:spPr>
          <a:xfrm>
            <a:off x="1636364" y="609600"/>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Recommendations</a:t>
            </a:r>
          </a:p>
          <a:p>
            <a:r>
              <a:rPr lang="en-US" dirty="0">
                <a:latin typeface="Candara" panose="020E0502030303020204" pitchFamily="34" charset="0"/>
              </a:rPr>
              <a:t>model implementation and usability</a:t>
            </a:r>
          </a:p>
        </p:txBody>
      </p:sp>
    </p:spTree>
    <p:extLst>
      <p:ext uri="{BB962C8B-B14F-4D97-AF65-F5344CB8AC3E}">
        <p14:creationId xmlns:p14="http://schemas.microsoft.com/office/powerpoint/2010/main" val="248284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36364" y="609600"/>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Recommendations</a:t>
            </a:r>
          </a:p>
          <a:p>
            <a:r>
              <a:rPr lang="en-US" dirty="0">
                <a:latin typeface="Candara" panose="020E0502030303020204" pitchFamily="34" charset="0"/>
              </a:rPr>
              <a:t>Business Course of Action using model</a:t>
            </a:r>
          </a:p>
        </p:txBody>
      </p:sp>
      <p:pic>
        <p:nvPicPr>
          <p:cNvPr id="22" name="Picture 21" descr="Graphical user interface, application&#10;&#10;Description automatically generated">
            <a:extLst>
              <a:ext uri="{FF2B5EF4-FFF2-40B4-BE49-F238E27FC236}">
                <a16:creationId xmlns:a16="http://schemas.microsoft.com/office/drawing/2014/main" id="{7AEFB01E-60C7-424C-A686-C9E8E291B38E}"/>
              </a:ext>
            </a:extLst>
          </p:cNvPr>
          <p:cNvPicPr/>
          <p:nvPr/>
        </p:nvPicPr>
        <p:blipFill>
          <a:blip r:embed="rId2"/>
          <a:stretch>
            <a:fillRect/>
          </a:stretch>
        </p:blipFill>
        <p:spPr>
          <a:xfrm>
            <a:off x="1258349" y="2086548"/>
            <a:ext cx="9295001" cy="4532366"/>
          </a:xfrm>
          <a:prstGeom prst="rect">
            <a:avLst/>
          </a:prstGeom>
        </p:spPr>
      </p:pic>
    </p:spTree>
    <p:extLst>
      <p:ext uri="{BB962C8B-B14F-4D97-AF65-F5344CB8AC3E}">
        <p14:creationId xmlns:p14="http://schemas.microsoft.com/office/powerpoint/2010/main" val="1362425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78309" y="700573"/>
            <a:ext cx="7683804"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sp>
        <p:nvSpPr>
          <p:cNvPr id="21" name="TextBox 20">
            <a:extLst>
              <a:ext uri="{FF2B5EF4-FFF2-40B4-BE49-F238E27FC236}">
                <a16:creationId xmlns:a16="http://schemas.microsoft.com/office/drawing/2014/main" id="{23F88EE6-0B36-40E8-B712-4A74A031ED16}"/>
              </a:ext>
            </a:extLst>
          </p:cNvPr>
          <p:cNvSpPr txBox="1"/>
          <p:nvPr/>
        </p:nvSpPr>
        <p:spPr>
          <a:xfrm>
            <a:off x="945837" y="2057589"/>
            <a:ext cx="8609223" cy="3693319"/>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Are 99% of the customers with non-refundable full pay really canceling their booking?</a:t>
            </a:r>
          </a:p>
          <a:p>
            <a:endParaRPr lang="en-US" i="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Further Supervised Learning modeling using other Classifiers.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Create better user interactivity for adding a new booking.</a:t>
            </a:r>
            <a:endParaRPr lang="en-US" i="1" dirty="0">
              <a:latin typeface="Candara" panose="020E0502030303020204" pitchFamily="34" charset="0"/>
              <a:ea typeface="MS Mincho" panose="02020609040205080304" pitchFamily="49" charset="-128"/>
              <a:cs typeface="Times New Roman" panose="02020603050405020304" pitchFamily="18" charset="0"/>
            </a:endParaRPr>
          </a:p>
          <a:p>
            <a:endParaRPr lang="en-US" i="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After implementing the proposed Marketing Campaigns, </a:t>
            </a:r>
          </a:p>
          <a:p>
            <a:r>
              <a:rPr lang="en-US" dirty="0">
                <a:latin typeface="Candara" panose="020E0502030303020204" pitchFamily="34" charset="0"/>
                <a:ea typeface="MS Mincho" panose="02020609040205080304" pitchFamily="49" charset="-128"/>
                <a:cs typeface="Times New Roman" panose="02020603050405020304" pitchFamily="18" charset="0"/>
              </a:rPr>
              <a:t>we can gather data about the effectiveness of these </a:t>
            </a:r>
          </a:p>
          <a:p>
            <a:r>
              <a:rPr lang="en-US" dirty="0">
                <a:latin typeface="Candara" panose="020E0502030303020204" pitchFamily="34" charset="0"/>
                <a:ea typeface="MS Mincho" panose="02020609040205080304" pitchFamily="49" charset="-128"/>
                <a:cs typeface="Times New Roman" panose="02020603050405020304" pitchFamily="18" charset="0"/>
              </a:rPr>
              <a:t>Campaigns.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Then we can create other Machine Learning models </a:t>
            </a:r>
          </a:p>
          <a:p>
            <a:r>
              <a:rPr lang="en-US" dirty="0">
                <a:latin typeface="Candara" panose="020E0502030303020204" pitchFamily="34" charset="0"/>
                <a:ea typeface="MS Mincho" panose="02020609040205080304" pitchFamily="49" charset="-128"/>
                <a:cs typeface="Times New Roman" panose="02020603050405020304" pitchFamily="18" charset="0"/>
              </a:rPr>
              <a:t>that can predict what types of Marketing Campaigns </a:t>
            </a:r>
          </a:p>
          <a:p>
            <a:r>
              <a:rPr lang="en-US" dirty="0">
                <a:latin typeface="Candara" panose="020E0502030303020204" pitchFamily="34" charset="0"/>
                <a:ea typeface="MS Mincho" panose="02020609040205080304" pitchFamily="49" charset="-128"/>
                <a:cs typeface="Times New Roman" panose="02020603050405020304" pitchFamily="18" charset="0"/>
              </a:rPr>
              <a:t>we should use to target different groups of customers.</a:t>
            </a:r>
          </a:p>
        </p:txBody>
      </p:sp>
      <p:sp>
        <p:nvSpPr>
          <p:cNvPr id="29" name="Title 1">
            <a:extLst>
              <a:ext uri="{FF2B5EF4-FFF2-40B4-BE49-F238E27FC236}">
                <a16:creationId xmlns:a16="http://schemas.microsoft.com/office/drawing/2014/main" id="{F2106099-AB3C-4FB9-9F77-90CE6D5592C6}"/>
              </a:ext>
            </a:extLst>
          </p:cNvPr>
          <p:cNvSpPr txBox="1">
            <a:spLocks/>
          </p:cNvSpPr>
          <p:nvPr/>
        </p:nvSpPr>
        <p:spPr>
          <a:xfrm>
            <a:off x="1636364" y="609600"/>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Future work</a:t>
            </a:r>
          </a:p>
        </p:txBody>
      </p:sp>
      <p:pic>
        <p:nvPicPr>
          <p:cNvPr id="6" name="Picture 5" descr="Hotel bell">
            <a:extLst>
              <a:ext uri="{FF2B5EF4-FFF2-40B4-BE49-F238E27FC236}">
                <a16:creationId xmlns:a16="http://schemas.microsoft.com/office/drawing/2014/main" id="{0B9CE89C-9C8E-4E61-ABAB-8F9EE76A8BB2}"/>
              </a:ext>
            </a:extLst>
          </p:cNvPr>
          <p:cNvPicPr>
            <a:picLocks noChangeAspect="1"/>
          </p:cNvPicPr>
          <p:nvPr/>
        </p:nvPicPr>
        <p:blipFill>
          <a:blip r:embed="rId2"/>
          <a:stretch>
            <a:fillRect/>
          </a:stretch>
        </p:blipFill>
        <p:spPr>
          <a:xfrm>
            <a:off x="6828638" y="3255184"/>
            <a:ext cx="5254503" cy="3502147"/>
          </a:xfrm>
          <a:prstGeom prst="rect">
            <a:avLst/>
          </a:prstGeom>
        </p:spPr>
      </p:pic>
    </p:spTree>
    <p:extLst>
      <p:ext uri="{BB962C8B-B14F-4D97-AF65-F5344CB8AC3E}">
        <p14:creationId xmlns:p14="http://schemas.microsoft.com/office/powerpoint/2010/main" val="58083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147-9EED-4C8D-9F50-584E39B04357}"/>
              </a:ext>
            </a:extLst>
          </p:cNvPr>
          <p:cNvSpPr>
            <a:spLocks noGrp="1"/>
          </p:cNvSpPr>
          <p:nvPr>
            <p:ph type="title"/>
          </p:nvPr>
        </p:nvSpPr>
        <p:spPr>
          <a:xfrm>
            <a:off x="1141413" y="609600"/>
            <a:ext cx="9905998" cy="1396482"/>
          </a:xfrm>
        </p:spPr>
        <p:txBody>
          <a:bodyPr/>
          <a:lstStyle/>
          <a:p>
            <a:r>
              <a:rPr lang="en-US" dirty="0">
                <a:latin typeface="Candara" panose="020E0502030303020204" pitchFamily="34" charset="0"/>
              </a:rPr>
              <a:t>Project organization</a:t>
            </a:r>
          </a:p>
        </p:txBody>
      </p:sp>
      <p:sp>
        <p:nvSpPr>
          <p:cNvPr id="3" name="Content Placeholder 2">
            <a:extLst>
              <a:ext uri="{FF2B5EF4-FFF2-40B4-BE49-F238E27FC236}">
                <a16:creationId xmlns:a16="http://schemas.microsoft.com/office/drawing/2014/main" id="{CF325A5C-6AED-42E5-898B-776BFC9C7257}"/>
              </a:ext>
            </a:extLst>
          </p:cNvPr>
          <p:cNvSpPr>
            <a:spLocks noGrp="1"/>
          </p:cNvSpPr>
          <p:nvPr>
            <p:ph idx="1"/>
          </p:nvPr>
        </p:nvSpPr>
        <p:spPr>
          <a:xfrm>
            <a:off x="1141413" y="2357470"/>
            <a:ext cx="10233800" cy="4351338"/>
          </a:xfrm>
        </p:spPr>
        <p:txBody>
          <a:bodyPr/>
          <a:lstStyle/>
          <a:p>
            <a:pPr marL="0" marR="304800" lvl="0" indent="0">
              <a:lnSpc>
                <a:spcPts val="1500"/>
              </a:lnSpc>
              <a:spcBef>
                <a:spcPts val="0"/>
              </a:spcBef>
              <a:spcAft>
                <a:spcPts val="0"/>
              </a:spcAft>
              <a:buSzPts val="1000"/>
              <a:buNone/>
              <a:tabLst>
                <a:tab pos="742950" algn="l"/>
              </a:tabLst>
            </a:pPr>
            <a:endParaRPr lang="en-US" sz="240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rPr>
              <a:t>Problem Identification</a:t>
            </a:r>
            <a:endPar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rPr>
              <a:t>Data wrangling</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3"/>
              </a:rPr>
              <a:t>Exploratory Data Analysis</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4"/>
              </a:rPr>
              <a:t>Pre-processing and training data development</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5"/>
              </a:rPr>
              <a:t>Modeling</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6"/>
              </a:rPr>
              <a:t>Documentation</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0" indent="0">
              <a:buNone/>
            </a:pPr>
            <a:endParaRPr lang="en-US" dirty="0">
              <a:latin typeface="Candara" panose="020E0502030303020204" pitchFamily="34" charset="0"/>
            </a:endParaRPr>
          </a:p>
        </p:txBody>
      </p:sp>
      <p:sp>
        <p:nvSpPr>
          <p:cNvPr id="4" name="TextBox 3">
            <a:extLst>
              <a:ext uri="{FF2B5EF4-FFF2-40B4-BE49-F238E27FC236}">
                <a16:creationId xmlns:a16="http://schemas.microsoft.com/office/drawing/2014/main" id="{8DCBBC75-8E0C-4F4E-A179-7A5635A37419}"/>
              </a:ext>
            </a:extLst>
          </p:cNvPr>
          <p:cNvSpPr txBox="1"/>
          <p:nvPr/>
        </p:nvSpPr>
        <p:spPr>
          <a:xfrm>
            <a:off x="1141413" y="1858611"/>
            <a:ext cx="8137322" cy="646331"/>
          </a:xfrm>
          <a:prstGeom prst="rect">
            <a:avLst/>
          </a:prstGeom>
          <a:noFill/>
        </p:spPr>
        <p:txBody>
          <a:bodyPr wrap="square" rtlCol="0">
            <a:spAutoFit/>
          </a:bodyPr>
          <a:lstStyle/>
          <a:p>
            <a:r>
              <a:rPr lang="en-US" dirty="0">
                <a:latin typeface="Candara" panose="020E0502030303020204" pitchFamily="34" charset="0"/>
                <a:cs typeface="Aldhabi" panose="01000000000000000000" pitchFamily="2" charset="-78"/>
              </a:rPr>
              <a:t>The project follows all steps of Data Science workflow divided in the following major steps:</a:t>
            </a:r>
          </a:p>
        </p:txBody>
      </p:sp>
    </p:spTree>
    <p:extLst>
      <p:ext uri="{BB962C8B-B14F-4D97-AF65-F5344CB8AC3E}">
        <p14:creationId xmlns:p14="http://schemas.microsoft.com/office/powerpoint/2010/main" val="878327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C2FDC681-8B28-4F1A-A609-3FB7ED4EF2A6}"/>
              </a:ext>
            </a:extLst>
          </p:cNvPr>
          <p:cNvPicPr>
            <a:picLocks noChangeAspect="1"/>
          </p:cNvPicPr>
          <p:nvPr/>
        </p:nvPicPr>
        <p:blipFill rotWithShape="1">
          <a:blip r:embed="rId3"/>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BDA8EC85-B399-470A-93D5-9953287AD468}"/>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
        <p:nvSpPr>
          <p:cNvPr id="3" name="Content Placeholder 2">
            <a:extLst>
              <a:ext uri="{FF2B5EF4-FFF2-40B4-BE49-F238E27FC236}">
                <a16:creationId xmlns:a16="http://schemas.microsoft.com/office/drawing/2014/main" id="{A9E59AA0-11F7-4913-BE85-C00B45FE0A60}"/>
              </a:ext>
            </a:extLst>
          </p:cNvPr>
          <p:cNvSpPr>
            <a:spLocks noGrp="1"/>
          </p:cNvSpPr>
          <p:nvPr>
            <p:ph idx="1"/>
          </p:nvPr>
        </p:nvSpPr>
        <p:spPr>
          <a:xfrm>
            <a:off x="1751012" y="3886200"/>
            <a:ext cx="8676222" cy="795587"/>
          </a:xfrm>
        </p:spPr>
        <p:txBody>
          <a:bodyPr vert="horz" lIns="91440" tIns="45720" rIns="91440" bIns="45720" rtlCol="0" anchor="t">
            <a:normAutofit/>
          </a:bodyPr>
          <a:lstStyle/>
          <a:p>
            <a:pPr marL="0" indent="0" algn="ctr">
              <a:buNone/>
            </a:pPr>
            <a:r>
              <a:rPr lang="en-US" sz="2100" dirty="0">
                <a:gradFill flip="none" rotWithShape="1">
                  <a:gsLst>
                    <a:gs pos="0">
                      <a:schemeClr val="tx1"/>
                    </a:gs>
                    <a:gs pos="100000">
                      <a:schemeClr val="tx1">
                        <a:lumMod val="75000"/>
                      </a:schemeClr>
                    </a:gs>
                  </a:gsLst>
                  <a:lin ang="5400000" scaled="0"/>
                  <a:tileRect/>
                </a:gradFill>
              </a:rPr>
              <a:t>Questions?</a:t>
            </a:r>
          </a:p>
        </p:txBody>
      </p:sp>
    </p:spTree>
    <p:extLst>
      <p:ext uri="{BB962C8B-B14F-4D97-AF65-F5344CB8AC3E}">
        <p14:creationId xmlns:p14="http://schemas.microsoft.com/office/powerpoint/2010/main" val="416293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FEDCB8-BABD-4D82-9252-79383A9344AC}"/>
              </a:ext>
            </a:extLst>
          </p:cNvPr>
          <p:cNvGrpSpPr/>
          <p:nvPr/>
        </p:nvGrpSpPr>
        <p:grpSpPr>
          <a:xfrm>
            <a:off x="117445" y="100668"/>
            <a:ext cx="11965697" cy="508932"/>
            <a:chOff x="117446" y="100668"/>
            <a:chExt cx="6905802" cy="508932"/>
          </a:xfrm>
        </p:grpSpPr>
        <p:sp>
          <p:nvSpPr>
            <p:cNvPr id="8" name="Rectangle 7">
              <a:extLst>
                <a:ext uri="{FF2B5EF4-FFF2-40B4-BE49-F238E27FC236}">
                  <a16:creationId xmlns:a16="http://schemas.microsoft.com/office/drawing/2014/main" id="{A70262C9-022A-4150-A223-A2055515F87F}"/>
                </a:ext>
              </a:extLst>
            </p:cNvPr>
            <p:cNvSpPr/>
            <p:nvPr/>
          </p:nvSpPr>
          <p:spPr>
            <a:xfrm>
              <a:off x="117446"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9" name="Rectangle 8">
              <a:extLst>
                <a:ext uri="{FF2B5EF4-FFF2-40B4-BE49-F238E27FC236}">
                  <a16:creationId xmlns:a16="http://schemas.microsoft.com/office/drawing/2014/main" id="{CFB0FCC1-C4AB-49E7-B4B5-4ACFEF70F8AB}"/>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0" name="Rectangle 9">
              <a:extLst>
                <a:ext uri="{FF2B5EF4-FFF2-40B4-BE49-F238E27FC236}">
                  <a16:creationId xmlns:a16="http://schemas.microsoft.com/office/drawing/2014/main" id="{798EF7BC-3F6B-4AA6-8BB5-8F6420C1338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1" name="Rectangle 10">
              <a:extLst>
                <a:ext uri="{FF2B5EF4-FFF2-40B4-BE49-F238E27FC236}">
                  <a16:creationId xmlns:a16="http://schemas.microsoft.com/office/drawing/2014/main" id="{8D31357D-C7D5-4C17-980B-23A517150A40}"/>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2" name="Rectangle 11">
              <a:extLst>
                <a:ext uri="{FF2B5EF4-FFF2-40B4-BE49-F238E27FC236}">
                  <a16:creationId xmlns:a16="http://schemas.microsoft.com/office/drawing/2014/main" id="{DBB5B382-7E4E-4A74-B2DB-4CB347D80D07}"/>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3" name="Rectangle 12">
              <a:extLst>
                <a:ext uri="{FF2B5EF4-FFF2-40B4-BE49-F238E27FC236}">
                  <a16:creationId xmlns:a16="http://schemas.microsoft.com/office/drawing/2014/main" id="{E6B2443C-94EA-4B01-BBA6-FE5770ABA2F9}"/>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16" name="Title 1">
            <a:extLst>
              <a:ext uri="{FF2B5EF4-FFF2-40B4-BE49-F238E27FC236}">
                <a16:creationId xmlns:a16="http://schemas.microsoft.com/office/drawing/2014/main" id="{A749A839-7BC9-45D8-B067-32FC9B677649}"/>
              </a:ext>
            </a:extLst>
          </p:cNvPr>
          <p:cNvSpPr>
            <a:spLocks noGrp="1"/>
          </p:cNvSpPr>
          <p:nvPr>
            <p:ph type="title"/>
          </p:nvPr>
        </p:nvSpPr>
        <p:spPr>
          <a:xfrm>
            <a:off x="1141413" y="1074485"/>
            <a:ext cx="9905998" cy="873967"/>
          </a:xfrm>
        </p:spPr>
        <p:txBody>
          <a:bodyPr/>
          <a:lstStyle/>
          <a:p>
            <a:r>
              <a:rPr lang="en-US" dirty="0">
                <a:latin typeface="Candara" panose="020E0502030303020204" pitchFamily="34" charset="0"/>
              </a:rPr>
              <a:t>Context</a:t>
            </a:r>
          </a:p>
        </p:txBody>
      </p:sp>
      <p:sp>
        <p:nvSpPr>
          <p:cNvPr id="15" name="Title 1">
            <a:extLst>
              <a:ext uri="{FF2B5EF4-FFF2-40B4-BE49-F238E27FC236}">
                <a16:creationId xmlns:a16="http://schemas.microsoft.com/office/drawing/2014/main" id="{7168D6CD-2F34-4DCB-8902-13A8CE71AD2A}"/>
              </a:ext>
            </a:extLst>
          </p:cNvPr>
          <p:cNvSpPr txBox="1">
            <a:spLocks/>
          </p:cNvSpPr>
          <p:nvPr/>
        </p:nvSpPr>
        <p:spPr>
          <a:xfrm>
            <a:off x="756916" y="1948452"/>
            <a:ext cx="10601777" cy="4594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685800" indent="-685800">
              <a:buFont typeface="Arial" panose="020B0604020202020204" pitchFamily="34" charset="0"/>
              <a:buChar char="•"/>
            </a:pPr>
            <a:r>
              <a:rPr lang="en-US" sz="2400" dirty="0">
                <a:latin typeface="Candara" panose="020E0502030303020204" pitchFamily="34" charset="0"/>
              </a:rPr>
              <a:t>The Covid-19 pandemic is the major event of the 3rd Millennium that changed lives and businesses.</a:t>
            </a:r>
          </a:p>
          <a:p>
            <a:pPr marL="685800" indent="-685800">
              <a:buFont typeface="Arial" panose="020B0604020202020204" pitchFamily="34" charset="0"/>
              <a:buChar char="•"/>
            </a:pPr>
            <a:r>
              <a:rPr lang="en-US" sz="2400" dirty="0">
                <a:latin typeface="Candara" panose="020E0502030303020204" pitchFamily="34" charset="0"/>
              </a:rPr>
              <a:t>We know that some businesses went bankrupt or had to close their businesses overnight, such as bars, restaurant, hotels, or aviation. Some other flourished, such as online shopping, grocery stores or delivery services.</a:t>
            </a:r>
          </a:p>
          <a:p>
            <a:pPr marL="685800" indent="-685800">
              <a:buFont typeface="Arial" panose="020B0604020202020204" pitchFamily="34" charset="0"/>
              <a:buChar char="•"/>
            </a:pPr>
            <a:r>
              <a:rPr lang="en-US" sz="2400" dirty="0">
                <a:latin typeface="Candara" panose="020E0502030303020204" pitchFamily="34" charset="0"/>
              </a:rPr>
              <a:t>And nowadays more than ever we need data to understand how the pandemic impacted different parts of economy.</a:t>
            </a:r>
          </a:p>
          <a:p>
            <a:pPr marL="685800" indent="-685800">
              <a:buFont typeface="Arial" panose="020B0604020202020204" pitchFamily="34" charset="0"/>
              <a:buChar char="•"/>
            </a:pPr>
            <a:r>
              <a:rPr lang="en-US" sz="2400" dirty="0">
                <a:latin typeface="Candara" panose="020E0502030303020204" pitchFamily="34" charset="0"/>
              </a:rPr>
              <a:t>Our project will be directed on analyzing the spirits sales in Iowa since 2012 to present.</a:t>
            </a:r>
          </a:p>
        </p:txBody>
      </p:sp>
    </p:spTree>
    <p:extLst>
      <p:ext uri="{BB962C8B-B14F-4D97-AF65-F5344CB8AC3E}">
        <p14:creationId xmlns:p14="http://schemas.microsoft.com/office/powerpoint/2010/main" val="277954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23375D-D277-4342-981A-3C7906A5592F}"/>
              </a:ext>
            </a:extLst>
          </p:cNvPr>
          <p:cNvSpPr>
            <a:spLocks noGrp="1"/>
          </p:cNvSpPr>
          <p:nvPr>
            <p:ph type="title"/>
          </p:nvPr>
        </p:nvSpPr>
        <p:spPr>
          <a:xfrm>
            <a:off x="1141413" y="1074485"/>
            <a:ext cx="9905998" cy="873967"/>
          </a:xfrm>
        </p:spPr>
        <p:txBody>
          <a:bodyPr/>
          <a:lstStyle/>
          <a:p>
            <a:r>
              <a:rPr lang="en-US" dirty="0">
                <a:latin typeface="Candara" panose="020E0502030303020204" pitchFamily="34" charset="0"/>
              </a:rPr>
              <a:t>Problem statement</a:t>
            </a:r>
          </a:p>
        </p:txBody>
      </p:sp>
      <p:grpSp>
        <p:nvGrpSpPr>
          <p:cNvPr id="24" name="Group 23">
            <a:extLst>
              <a:ext uri="{FF2B5EF4-FFF2-40B4-BE49-F238E27FC236}">
                <a16:creationId xmlns:a16="http://schemas.microsoft.com/office/drawing/2014/main" id="{993B06AB-2951-4091-999D-051048C408CD}"/>
              </a:ext>
            </a:extLst>
          </p:cNvPr>
          <p:cNvGrpSpPr/>
          <p:nvPr/>
        </p:nvGrpSpPr>
        <p:grpSpPr>
          <a:xfrm>
            <a:off x="117445" y="100668"/>
            <a:ext cx="11965697" cy="508932"/>
            <a:chOff x="117446" y="100668"/>
            <a:chExt cx="6905802" cy="508932"/>
          </a:xfrm>
        </p:grpSpPr>
        <p:sp>
          <p:nvSpPr>
            <p:cNvPr id="25" name="Rectangle 24">
              <a:extLst>
                <a:ext uri="{FF2B5EF4-FFF2-40B4-BE49-F238E27FC236}">
                  <a16:creationId xmlns:a16="http://schemas.microsoft.com/office/drawing/2014/main" id="{7C1A69EC-CE54-402F-84BD-95E05AC1EDA4}"/>
                </a:ext>
              </a:extLst>
            </p:cNvPr>
            <p:cNvSpPr/>
            <p:nvPr/>
          </p:nvSpPr>
          <p:spPr>
            <a:xfrm>
              <a:off x="117446"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6" name="Rectangle 25">
              <a:extLst>
                <a:ext uri="{FF2B5EF4-FFF2-40B4-BE49-F238E27FC236}">
                  <a16:creationId xmlns:a16="http://schemas.microsoft.com/office/drawing/2014/main" id="{9472054F-6C16-43B8-9943-F4BA3531064C}"/>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7" name="Rectangle 26">
              <a:extLst>
                <a:ext uri="{FF2B5EF4-FFF2-40B4-BE49-F238E27FC236}">
                  <a16:creationId xmlns:a16="http://schemas.microsoft.com/office/drawing/2014/main" id="{C6F0AF28-DB0C-49C0-A411-F408800D6471}"/>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8" name="Rectangle 27">
              <a:extLst>
                <a:ext uri="{FF2B5EF4-FFF2-40B4-BE49-F238E27FC236}">
                  <a16:creationId xmlns:a16="http://schemas.microsoft.com/office/drawing/2014/main" id="{3E0C7064-1EB5-4709-9724-F5F10DA5A2E3}"/>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9" name="Rectangle 28">
              <a:extLst>
                <a:ext uri="{FF2B5EF4-FFF2-40B4-BE49-F238E27FC236}">
                  <a16:creationId xmlns:a16="http://schemas.microsoft.com/office/drawing/2014/main" id="{54233CE0-9591-440A-B925-676EEB3720A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0" name="Rectangle 29">
              <a:extLst>
                <a:ext uri="{FF2B5EF4-FFF2-40B4-BE49-F238E27FC236}">
                  <a16:creationId xmlns:a16="http://schemas.microsoft.com/office/drawing/2014/main" id="{2FEDC10B-78C9-4069-B136-A20BB4FB37BF}"/>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10" name="Title 1">
            <a:extLst>
              <a:ext uri="{FF2B5EF4-FFF2-40B4-BE49-F238E27FC236}">
                <a16:creationId xmlns:a16="http://schemas.microsoft.com/office/drawing/2014/main" id="{E07DCBC9-65B0-4881-8A14-6B225D18B8F3}"/>
              </a:ext>
            </a:extLst>
          </p:cNvPr>
          <p:cNvSpPr txBox="1">
            <a:spLocks/>
          </p:cNvSpPr>
          <p:nvPr/>
        </p:nvSpPr>
        <p:spPr>
          <a:xfrm>
            <a:off x="756916" y="1948452"/>
            <a:ext cx="10601777" cy="4594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2400" dirty="0">
                <a:latin typeface="Candara" panose="020E0502030303020204" pitchFamily="34" charset="0"/>
              </a:rPr>
              <a:t>This project looks to resolve some issues that are of high importance for a diverse number of involved entities:</a:t>
            </a:r>
          </a:p>
          <a:p>
            <a:pPr marL="685800" indent="-685800">
              <a:buFont typeface="Arial" panose="020B0604020202020204" pitchFamily="34" charset="0"/>
              <a:buChar char="•"/>
            </a:pPr>
            <a:r>
              <a:rPr lang="en-US" sz="2400" dirty="0">
                <a:latin typeface="Candara" panose="020E0502030303020204" pitchFamily="34" charset="0"/>
              </a:rPr>
              <a:t>Exploration on what was the impact of Covid-19 on the Alcoholic Beverages Industry.</a:t>
            </a:r>
          </a:p>
          <a:p>
            <a:pPr marL="685800" indent="-685800">
              <a:buFont typeface="Arial" panose="020B0604020202020204" pitchFamily="34" charset="0"/>
              <a:buChar char="•"/>
            </a:pPr>
            <a:r>
              <a:rPr lang="en-US" sz="2400" dirty="0">
                <a:latin typeface="Candara" panose="020E0502030303020204" pitchFamily="34" charset="0"/>
              </a:rPr>
              <a:t>Storage capacity management exploratory analysis for Iowa Department of Commerce, Alcoholic Beverages Division.</a:t>
            </a:r>
          </a:p>
          <a:p>
            <a:pPr marL="685800" indent="-685800">
              <a:buFont typeface="Arial" panose="020B0604020202020204" pitchFamily="34" charset="0"/>
              <a:buChar char="•"/>
            </a:pPr>
            <a:r>
              <a:rPr lang="en-US" sz="2400" dirty="0">
                <a:latin typeface="Candara" panose="020E0502030303020204" pitchFamily="34" charset="0"/>
              </a:rPr>
              <a:t>Cohort Analysis and Customer Segmentation using RFM(Recency, Frequency and Monetary value) and Unsupervised Learning</a:t>
            </a:r>
          </a:p>
          <a:p>
            <a:pPr marL="685800" indent="-685800">
              <a:buFont typeface="Arial" panose="020B0604020202020204" pitchFamily="34" charset="0"/>
              <a:buChar char="•"/>
            </a:pPr>
            <a:r>
              <a:rPr lang="en-US" sz="2400" dirty="0">
                <a:latin typeface="Candara" panose="020E0502030303020204" pitchFamily="34" charset="0"/>
              </a:rPr>
              <a:t>Using time series analysis and predictions to predict profit for next month for Iowa Dept of Commerce from spirits.</a:t>
            </a:r>
          </a:p>
          <a:p>
            <a:pPr marL="685800" indent="-685800">
              <a:buFont typeface="Arial" panose="020B0604020202020204" pitchFamily="34" charset="0"/>
              <a:buChar char="•"/>
            </a:pPr>
            <a:r>
              <a:rPr lang="en-US" sz="2400" dirty="0">
                <a:latin typeface="Candara" panose="020E0502030303020204" pitchFamily="34" charset="0"/>
              </a:rPr>
              <a:t>Lastly, we want to assist a hypothetical liquor store owner in Iowa in expanding to new locations throughout the state.</a:t>
            </a:r>
          </a:p>
          <a:p>
            <a:pPr marL="685800" indent="-685800">
              <a:buFont typeface="Arial" panose="020B0604020202020204" pitchFamily="34" charset="0"/>
              <a:buChar char="•"/>
            </a:pPr>
            <a:endParaRPr lang="en-US" sz="2400" dirty="0">
              <a:latin typeface="Candara" panose="020E0502030303020204" pitchFamily="34" charset="0"/>
            </a:endParaRPr>
          </a:p>
        </p:txBody>
      </p:sp>
    </p:spTree>
    <p:extLst>
      <p:ext uri="{BB962C8B-B14F-4D97-AF65-F5344CB8AC3E}">
        <p14:creationId xmlns:p14="http://schemas.microsoft.com/office/powerpoint/2010/main" val="255149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Data Collection and Organization</a:t>
            </a:r>
          </a:p>
        </p:txBody>
      </p:sp>
      <p:sp>
        <p:nvSpPr>
          <p:cNvPr id="12" name="TextBox 11">
            <a:extLst>
              <a:ext uri="{FF2B5EF4-FFF2-40B4-BE49-F238E27FC236}">
                <a16:creationId xmlns:a16="http://schemas.microsoft.com/office/drawing/2014/main" id="{3DFB0E2F-7680-4F65-A5B8-C95445D92A96}"/>
              </a:ext>
            </a:extLst>
          </p:cNvPr>
          <p:cNvSpPr txBox="1"/>
          <p:nvPr/>
        </p:nvSpPr>
        <p:spPr>
          <a:xfrm>
            <a:off x="1141412" y="2413337"/>
            <a:ext cx="9167500" cy="4524315"/>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2400" b="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andara" panose="020E0502030303020204" pitchFamily="34" charset="0"/>
                <a:ea typeface="+mj-ea"/>
                <a:cs typeface="+mj-cs"/>
              </a:defRPr>
            </a:lvl1pPr>
          </a:lstStyle>
          <a:p>
            <a:pPr marL="342900" indent="-342900">
              <a:buFont typeface="Arial" panose="020B0604020202020204" pitchFamily="34" charset="0"/>
              <a:buChar char="•"/>
            </a:pPr>
            <a:r>
              <a:rPr lang="en-US" dirty="0"/>
              <a:t>The main dataset used is the Iowa Liquor Sales database from Data.Iowa.gov.</a:t>
            </a:r>
          </a:p>
          <a:p>
            <a:pPr marL="342900" indent="-342900">
              <a:buFont typeface="Arial" panose="020B0604020202020204" pitchFamily="34" charset="0"/>
              <a:buChar char="•"/>
            </a:pPr>
            <a:r>
              <a:rPr lang="en-US" dirty="0"/>
              <a:t>It contains more than 24 million records of spirits purchase of Class “E” liquor licenses by product and date of purchase from January 1, 2012, to current, data provided and updated monthly by Iowa Department of Commerce, Alcoholic Beverages Division.</a:t>
            </a:r>
          </a:p>
          <a:p>
            <a:pPr marL="342900" indent="-342900">
              <a:buFont typeface="Arial" panose="020B0604020202020204" pitchFamily="34" charset="0"/>
              <a:buChar char="•"/>
            </a:pPr>
            <a:r>
              <a:rPr lang="en-US" dirty="0"/>
              <a:t>The data contains labels such as Invoice number, Store, Address, Zip Code, Geographical Location, beverage category, vendor name, Item Description, State Bottle Cost, State Bottle Retail, Bottles Sold and Sale. </a:t>
            </a:r>
          </a:p>
          <a:p>
            <a:endParaRPr lang="en-US" dirty="0"/>
          </a:p>
          <a:p>
            <a:endParaRPr lang="en-US" dirty="0"/>
          </a:p>
        </p:txBody>
      </p:sp>
      <p:grpSp>
        <p:nvGrpSpPr>
          <p:cNvPr id="15" name="Group 14">
            <a:extLst>
              <a:ext uri="{FF2B5EF4-FFF2-40B4-BE49-F238E27FC236}">
                <a16:creationId xmlns:a16="http://schemas.microsoft.com/office/drawing/2014/main" id="{FA1509EA-A56E-415C-A389-007D4A4DF78D}"/>
              </a:ext>
            </a:extLst>
          </p:cNvPr>
          <p:cNvGrpSpPr/>
          <p:nvPr/>
        </p:nvGrpSpPr>
        <p:grpSpPr>
          <a:xfrm>
            <a:off x="117445" y="100668"/>
            <a:ext cx="11965697" cy="508932"/>
            <a:chOff x="117446" y="100668"/>
            <a:chExt cx="6905802" cy="508932"/>
          </a:xfrm>
        </p:grpSpPr>
        <p:sp>
          <p:nvSpPr>
            <p:cNvPr id="16" name="Rectangle 15">
              <a:extLst>
                <a:ext uri="{FF2B5EF4-FFF2-40B4-BE49-F238E27FC236}">
                  <a16:creationId xmlns:a16="http://schemas.microsoft.com/office/drawing/2014/main" id="{4CB65AEE-0087-4BFC-851E-3D351F03EE86}"/>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7" name="Rectangle 16">
              <a:extLst>
                <a:ext uri="{FF2B5EF4-FFF2-40B4-BE49-F238E27FC236}">
                  <a16:creationId xmlns:a16="http://schemas.microsoft.com/office/drawing/2014/main" id="{B23345D3-0AB5-4E67-9A2E-C044014D687D}"/>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8" name="Rectangle 17">
              <a:extLst>
                <a:ext uri="{FF2B5EF4-FFF2-40B4-BE49-F238E27FC236}">
                  <a16:creationId xmlns:a16="http://schemas.microsoft.com/office/drawing/2014/main" id="{8626B883-102F-482E-8D48-79F2AAF598C6}"/>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9" name="Rectangle 18">
              <a:extLst>
                <a:ext uri="{FF2B5EF4-FFF2-40B4-BE49-F238E27FC236}">
                  <a16:creationId xmlns:a16="http://schemas.microsoft.com/office/drawing/2014/main" id="{516F1F60-8EB5-4D58-AF26-DE1FFE94E874}"/>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0" name="Rectangle 19">
              <a:extLst>
                <a:ext uri="{FF2B5EF4-FFF2-40B4-BE49-F238E27FC236}">
                  <a16:creationId xmlns:a16="http://schemas.microsoft.com/office/drawing/2014/main" id="{118C69B1-0F65-441B-B9FC-BB3D5F9F1806}"/>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1" name="Rectangle 20">
              <a:extLst>
                <a:ext uri="{FF2B5EF4-FFF2-40B4-BE49-F238E27FC236}">
                  <a16:creationId xmlns:a16="http://schemas.microsoft.com/office/drawing/2014/main" id="{CA08F0EC-1A2E-4AB0-8EFE-CC31580E5A81}"/>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138198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Initial Numeric data exploration</a:t>
            </a:r>
          </a:p>
        </p:txBody>
      </p:sp>
      <p:sp>
        <p:nvSpPr>
          <p:cNvPr id="13" name="TextBox 12">
            <a:extLst>
              <a:ext uri="{FF2B5EF4-FFF2-40B4-BE49-F238E27FC236}">
                <a16:creationId xmlns:a16="http://schemas.microsoft.com/office/drawing/2014/main" id="{735888BC-D94B-4791-8CCE-C02C0F8D0FB2}"/>
              </a:ext>
            </a:extLst>
          </p:cNvPr>
          <p:cNvSpPr txBox="1"/>
          <p:nvPr/>
        </p:nvSpPr>
        <p:spPr>
          <a:xfrm>
            <a:off x="1141412" y="2413337"/>
            <a:ext cx="8405259" cy="3693319"/>
          </a:xfrm>
          <a:prstGeom prst="rect">
            <a:avLst/>
          </a:prstGeom>
          <a:noFill/>
        </p:spPr>
        <p:txBody>
          <a:bodyPr wrap="square" rtlCol="0">
            <a:spAutoFit/>
          </a:bodyPr>
          <a:lstStyle/>
          <a:p>
            <a:r>
              <a:rPr lang="en-US" sz="1800" dirty="0">
                <a:effectLst/>
                <a:latin typeface="Candara" panose="020E0502030303020204" pitchFamily="34" charset="0"/>
                <a:ea typeface="MS Mincho" panose="02020609040205080304" pitchFamily="49" charset="-128"/>
                <a:cs typeface="Times New Roman" panose="02020603050405020304" pitchFamily="18" charset="0"/>
              </a:rPr>
              <a:t>To clean data, we need to explore data. </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rPr>
              <a:t>We explored the numerical data distributions and outliers, and here are some findings:</a:t>
            </a:r>
          </a:p>
          <a:p>
            <a:pPr marL="285750" indent="-285750">
              <a:buFont typeface="Arial" panose="020B0604020202020204" pitchFamily="34" charset="0"/>
              <a:buChar char="•"/>
            </a:pPr>
            <a:r>
              <a:rPr lang="en-US" dirty="0">
                <a:latin typeface="Candara" panose="020E0502030303020204" pitchFamily="34" charset="0"/>
              </a:rPr>
              <a:t>an average 37.04% cancellation rate for the 2 hotels</a:t>
            </a:r>
          </a:p>
          <a:p>
            <a:pPr marL="285750" indent="-285750">
              <a:buFont typeface="Arial" panose="020B0604020202020204" pitchFamily="34" charset="0"/>
              <a:buChar char="•"/>
            </a:pPr>
            <a:endParaRPr lang="en-US" dirty="0">
              <a:latin typeface="Candara" panose="020E0502030303020204" pitchFamily="34" charset="0"/>
            </a:endParaRPr>
          </a:p>
          <a:p>
            <a:pPr marL="285750" indent="-285750">
              <a:buFont typeface="Arial" panose="020B0604020202020204" pitchFamily="34" charset="0"/>
              <a:buChar char="•"/>
            </a:pPr>
            <a:r>
              <a:rPr lang="en-US" dirty="0">
                <a:latin typeface="Candara" panose="020E0502030303020204" pitchFamily="34" charset="0"/>
              </a:rPr>
              <a:t>that all the top 10 bookings with the highest number of adults were canceled</a:t>
            </a:r>
          </a:p>
          <a:p>
            <a:pPr marL="285750" indent="-285750">
              <a:buFont typeface="Arial" panose="020B0604020202020204" pitchFamily="34" charset="0"/>
              <a:buChar char="•"/>
            </a:pPr>
            <a:endParaRPr lang="en-US" dirty="0">
              <a:latin typeface="Candara" panose="020E0502030303020204" pitchFamily="34" charset="0"/>
            </a:endParaRPr>
          </a:p>
          <a:p>
            <a:pPr marL="285750" indent="-285750">
              <a:buFont typeface="Arial" panose="020B0604020202020204" pitchFamily="34" charset="0"/>
              <a:buChar char="•"/>
            </a:pPr>
            <a:r>
              <a:rPr lang="en-US" dirty="0">
                <a:latin typeface="Candara" panose="020E0502030303020204" pitchFamily="34" charset="0"/>
              </a:rPr>
              <a:t>A single outlier was identified as entry error and was removed from the dataset - a booking with an extremely high ADR value.</a:t>
            </a:r>
          </a:p>
          <a:p>
            <a:endParaRPr lang="en-US" dirty="0">
              <a:latin typeface="Candara" panose="020E0502030303020204" pitchFamily="34" charset="0"/>
            </a:endParaRPr>
          </a:p>
          <a:p>
            <a:endParaRPr lang="en-US" dirty="0">
              <a:latin typeface="Candara" panose="020E0502030303020204" pitchFamily="34" charset="0"/>
            </a:endParaRPr>
          </a:p>
        </p:txBody>
      </p:sp>
      <p:grpSp>
        <p:nvGrpSpPr>
          <p:cNvPr id="14" name="Group 13">
            <a:extLst>
              <a:ext uri="{FF2B5EF4-FFF2-40B4-BE49-F238E27FC236}">
                <a16:creationId xmlns:a16="http://schemas.microsoft.com/office/drawing/2014/main" id="{F7D84E00-293B-4A7F-B0B0-F0F19D3B4BFD}"/>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78263033-31D5-44BD-B46C-138976A00AB8}"/>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4C16DDE0-ED74-43AE-89DB-EF9E40D93E5C}"/>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88FB33A9-6DF4-4830-AAB7-27ED02E42BD3}"/>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5B7C83CF-7D7E-4582-B4B5-5D9A579255EE}"/>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323EB5B3-F5D5-44E6-91C0-14E2E4B1D416}"/>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4846CAD-B6E3-4771-B31E-5D6C1C1CA963}"/>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152168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Initial Categorical data Exploration</a:t>
            </a:r>
          </a:p>
        </p:txBody>
      </p:sp>
      <p:sp>
        <p:nvSpPr>
          <p:cNvPr id="12" name="TextBox 11">
            <a:extLst>
              <a:ext uri="{FF2B5EF4-FFF2-40B4-BE49-F238E27FC236}">
                <a16:creationId xmlns:a16="http://schemas.microsoft.com/office/drawing/2014/main" id="{3DFB0E2F-7680-4F65-A5B8-C95445D92A96}"/>
              </a:ext>
            </a:extLst>
          </p:cNvPr>
          <p:cNvSpPr txBox="1"/>
          <p:nvPr/>
        </p:nvSpPr>
        <p:spPr>
          <a:xfrm>
            <a:off x="1141413" y="2413336"/>
            <a:ext cx="4826850" cy="3416320"/>
          </a:xfrm>
          <a:prstGeom prst="rect">
            <a:avLst/>
          </a:prstGeom>
          <a:noFill/>
        </p:spPr>
        <p:txBody>
          <a:bodyPr wrap="square" rtlCol="0">
            <a:spAutoFit/>
          </a:bodyPr>
          <a:lstStyle/>
          <a:p>
            <a:r>
              <a:rPr lang="en-US" sz="1800" dirty="0">
                <a:effectLst/>
                <a:latin typeface="Candara" panose="020E0502030303020204" pitchFamily="34" charset="0"/>
                <a:ea typeface="MS Mincho" panose="02020609040205080304" pitchFamily="49" charset="-128"/>
                <a:cs typeface="Times New Roman" panose="02020603050405020304" pitchFamily="18" charset="0"/>
              </a:rPr>
              <a:t>Out prediction target feature </a:t>
            </a:r>
            <a:r>
              <a:rPr lang="en-US" dirty="0">
                <a:latin typeface="Candara" panose="020E0502030303020204" pitchFamily="34" charset="0"/>
                <a:ea typeface="MS Mincho" panose="02020609040205080304" pitchFamily="49" charset="-128"/>
                <a:cs typeface="Times New Roman" panose="02020603050405020304" pitchFamily="18" charset="0"/>
              </a:rPr>
              <a:t>was the binomial feature </a:t>
            </a:r>
            <a:r>
              <a:rPr lang="en-US" b="1" dirty="0">
                <a:latin typeface="Candara" panose="020E0502030303020204" pitchFamily="34" charset="0"/>
                <a:ea typeface="MS Mincho" panose="02020609040205080304" pitchFamily="49" charset="-128"/>
                <a:cs typeface="Times New Roman" panose="02020603050405020304" pitchFamily="18" charset="0"/>
              </a:rPr>
              <a:t>is_canceled.</a:t>
            </a:r>
          </a:p>
          <a:p>
            <a:endParaRPr lang="en-US" b="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Conducted Data Visualizations of categorical features versus our target feature.</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One interesting finding was the months distribution, and another was regarding the Deposit type feature</a:t>
            </a:r>
          </a:p>
          <a:p>
            <a:endParaRPr lang="en-US" b="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rPr>
              <a:t>Completed by cleaning missing values and saving data.</a:t>
            </a:r>
          </a:p>
        </p:txBody>
      </p:sp>
      <p:pic>
        <p:nvPicPr>
          <p:cNvPr id="13" name="Picture 12" descr="Chart, bar chart&#10;&#10;Description automatically generated">
            <a:extLst>
              <a:ext uri="{FF2B5EF4-FFF2-40B4-BE49-F238E27FC236}">
                <a16:creationId xmlns:a16="http://schemas.microsoft.com/office/drawing/2014/main" id="{203A29B7-6DED-4918-B860-F41118AA7984}"/>
              </a:ext>
            </a:extLst>
          </p:cNvPr>
          <p:cNvPicPr/>
          <p:nvPr/>
        </p:nvPicPr>
        <p:blipFill>
          <a:blip r:embed="rId2">
            <a:extLst>
              <a:ext uri="{28A0092B-C50C-407E-A947-70E740481C1C}">
                <a14:useLocalDpi xmlns:a14="http://schemas.microsoft.com/office/drawing/2010/main" val="0"/>
              </a:ext>
            </a:extLst>
          </a:blip>
          <a:stretch>
            <a:fillRect/>
          </a:stretch>
        </p:blipFill>
        <p:spPr>
          <a:xfrm>
            <a:off x="6025242" y="2009355"/>
            <a:ext cx="6057900" cy="2097405"/>
          </a:xfrm>
          <a:prstGeom prst="rect">
            <a:avLst/>
          </a:prstGeom>
        </p:spPr>
      </p:pic>
      <p:pic>
        <p:nvPicPr>
          <p:cNvPr id="14" name="Picture 13" descr="Chart, bar chart&#10;&#10;Description automatically generated">
            <a:extLst>
              <a:ext uri="{FF2B5EF4-FFF2-40B4-BE49-F238E27FC236}">
                <a16:creationId xmlns:a16="http://schemas.microsoft.com/office/drawing/2014/main" id="{0BEAFAAA-0852-4971-932C-7CD4CF4D34ED}"/>
              </a:ext>
            </a:extLst>
          </p:cNvPr>
          <p:cNvPicPr/>
          <p:nvPr/>
        </p:nvPicPr>
        <p:blipFill>
          <a:blip r:embed="rId3">
            <a:extLst>
              <a:ext uri="{28A0092B-C50C-407E-A947-70E740481C1C}">
                <a14:useLocalDpi xmlns:a14="http://schemas.microsoft.com/office/drawing/2010/main" val="0"/>
              </a:ext>
            </a:extLst>
          </a:blip>
          <a:stretch>
            <a:fillRect/>
          </a:stretch>
        </p:blipFill>
        <p:spPr>
          <a:xfrm>
            <a:off x="6025242" y="4167663"/>
            <a:ext cx="6057900" cy="2491740"/>
          </a:xfrm>
          <a:prstGeom prst="rect">
            <a:avLst/>
          </a:prstGeom>
        </p:spPr>
      </p:pic>
      <p:grpSp>
        <p:nvGrpSpPr>
          <p:cNvPr id="15" name="Group 14">
            <a:extLst>
              <a:ext uri="{FF2B5EF4-FFF2-40B4-BE49-F238E27FC236}">
                <a16:creationId xmlns:a16="http://schemas.microsoft.com/office/drawing/2014/main" id="{CAFEAD3B-4D80-4982-96EE-3688F26A8297}"/>
              </a:ext>
            </a:extLst>
          </p:cNvPr>
          <p:cNvGrpSpPr/>
          <p:nvPr/>
        </p:nvGrpSpPr>
        <p:grpSpPr>
          <a:xfrm>
            <a:off x="117445" y="100668"/>
            <a:ext cx="11965697" cy="508932"/>
            <a:chOff x="117446" y="100668"/>
            <a:chExt cx="6905802" cy="508932"/>
          </a:xfrm>
        </p:grpSpPr>
        <p:sp>
          <p:nvSpPr>
            <p:cNvPr id="16" name="Rectangle 15">
              <a:extLst>
                <a:ext uri="{FF2B5EF4-FFF2-40B4-BE49-F238E27FC236}">
                  <a16:creationId xmlns:a16="http://schemas.microsoft.com/office/drawing/2014/main" id="{85147866-18B3-4D88-84F8-6E61875D5EBF}"/>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7" name="Rectangle 16">
              <a:extLst>
                <a:ext uri="{FF2B5EF4-FFF2-40B4-BE49-F238E27FC236}">
                  <a16:creationId xmlns:a16="http://schemas.microsoft.com/office/drawing/2014/main" id="{4802EE89-C8CC-4CD5-A9B6-C6EE32B49D56}"/>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8" name="Rectangle 17">
              <a:extLst>
                <a:ext uri="{FF2B5EF4-FFF2-40B4-BE49-F238E27FC236}">
                  <a16:creationId xmlns:a16="http://schemas.microsoft.com/office/drawing/2014/main" id="{308C2830-EEB4-45E2-BC96-463C844080C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9" name="Rectangle 18">
              <a:extLst>
                <a:ext uri="{FF2B5EF4-FFF2-40B4-BE49-F238E27FC236}">
                  <a16:creationId xmlns:a16="http://schemas.microsoft.com/office/drawing/2014/main" id="{02E1A7C6-D3BE-401F-AE36-51693710BF3C}"/>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0" name="Rectangle 19">
              <a:extLst>
                <a:ext uri="{FF2B5EF4-FFF2-40B4-BE49-F238E27FC236}">
                  <a16:creationId xmlns:a16="http://schemas.microsoft.com/office/drawing/2014/main" id="{303CAC02-3A3A-4940-9029-61C8CE4E1EFB}"/>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1" name="Rectangle 20">
              <a:extLst>
                <a:ext uri="{FF2B5EF4-FFF2-40B4-BE49-F238E27FC236}">
                  <a16:creationId xmlns:a16="http://schemas.microsoft.com/office/drawing/2014/main" id="{AA93F3D7-0DAD-427C-8752-A5C69C90BBE0}"/>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369794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E66E68E-0C5D-46BF-9F47-06EC71E99C93}"/>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Hypothesis testing </a:t>
            </a:r>
          </a:p>
        </p:txBody>
      </p:sp>
      <p:pic>
        <p:nvPicPr>
          <p:cNvPr id="14" name="Picture 13" descr="Chart, bar chart&#10;&#10;Description automatically generated">
            <a:extLst>
              <a:ext uri="{FF2B5EF4-FFF2-40B4-BE49-F238E27FC236}">
                <a16:creationId xmlns:a16="http://schemas.microsoft.com/office/drawing/2014/main" id="{606DAC65-B770-4D81-9E97-FA018970629A}"/>
              </a:ext>
            </a:extLst>
          </p:cNvPr>
          <p:cNvPicPr/>
          <p:nvPr/>
        </p:nvPicPr>
        <p:blipFill>
          <a:blip r:embed="rId2">
            <a:extLst>
              <a:ext uri="{28A0092B-C50C-407E-A947-70E740481C1C}">
                <a14:useLocalDpi xmlns:a14="http://schemas.microsoft.com/office/drawing/2010/main" val="0"/>
              </a:ext>
            </a:extLst>
          </a:blip>
          <a:stretch>
            <a:fillRect/>
          </a:stretch>
        </p:blipFill>
        <p:spPr>
          <a:xfrm>
            <a:off x="6025242" y="1817500"/>
            <a:ext cx="6057900" cy="2517140"/>
          </a:xfrm>
          <a:prstGeom prst="rect">
            <a:avLst/>
          </a:prstGeom>
        </p:spPr>
      </p:pic>
      <p:sp>
        <p:nvSpPr>
          <p:cNvPr id="13" name="TextBox 12">
            <a:extLst>
              <a:ext uri="{FF2B5EF4-FFF2-40B4-BE49-F238E27FC236}">
                <a16:creationId xmlns:a16="http://schemas.microsoft.com/office/drawing/2014/main" id="{54CC7452-8A32-43F7-BB3F-B9FCEE5B417C}"/>
              </a:ext>
            </a:extLst>
          </p:cNvPr>
          <p:cNvSpPr txBox="1"/>
          <p:nvPr/>
        </p:nvSpPr>
        <p:spPr>
          <a:xfrm>
            <a:off x="1141413" y="2413336"/>
            <a:ext cx="4826850" cy="3693319"/>
          </a:xfrm>
          <a:prstGeom prst="rect">
            <a:avLst/>
          </a:prstGeom>
          <a:noFill/>
        </p:spPr>
        <p:txBody>
          <a:bodyPr wrap="square" rtlCol="0">
            <a:spAutoFit/>
          </a:bodyPr>
          <a:lstStyle/>
          <a:p>
            <a:r>
              <a:rPr lang="en-US" sz="1800" dirty="0">
                <a:effectLst/>
                <a:latin typeface="Candara" panose="020E0502030303020204" pitchFamily="34" charset="0"/>
                <a:ea typeface="MS Mincho" panose="02020609040205080304" pitchFamily="49" charset="-128"/>
                <a:cs typeface="Times New Roman" panose="02020603050405020304" pitchFamily="18" charset="0"/>
              </a:rPr>
              <a:t>“</a:t>
            </a:r>
            <a:r>
              <a:rPr lang="en-US" sz="1800" i="1" dirty="0">
                <a:effectLst/>
                <a:latin typeface="Candara" panose="020E0502030303020204" pitchFamily="34" charset="0"/>
                <a:ea typeface="MS Mincho" panose="02020609040205080304" pitchFamily="49" charset="-128"/>
                <a:cs typeface="Times New Roman" panose="02020603050405020304" pitchFamily="18" charset="0"/>
              </a:rPr>
              <a:t>EDA approach is precisely that - an approach - not a set of techniques, but an attitude/philosophy about how a data analysis should be carried out.”</a:t>
            </a:r>
            <a:r>
              <a:rPr lang="en-US" sz="1800" b="1" u="sng"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hlinkClick r:id="rId3"/>
              </a:rPr>
              <a:t> </a:t>
            </a:r>
            <a:r>
              <a:rPr lang="en-US" sz="1600" b="1"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3"/>
              </a:rPr>
              <a:t>e-Handbook of Statistical Methods</a:t>
            </a:r>
            <a:endParaRPr lang="en-US" sz="1600" i="1" dirty="0">
              <a:effectLst/>
              <a:latin typeface="Candara" panose="020E0502030303020204" pitchFamily="34" charset="0"/>
              <a:ea typeface="MS Mincho" panose="02020609040205080304" pitchFamily="49" charset="-128"/>
              <a:cs typeface="Times New Roman" panose="02020603050405020304" pitchFamily="18" charset="0"/>
            </a:endParaRPr>
          </a:p>
          <a:p>
            <a:endParaRPr lang="en-US" b="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How different are the two hotel bookings cancellations?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We created the daily cancellations rates and used them to see the two hotels’ distributions</a:t>
            </a:r>
          </a:p>
          <a:p>
            <a:endParaRPr lang="en-US" b="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rPr>
              <a:t>Non-parametric test with 1000 permutations.</a:t>
            </a:r>
          </a:p>
        </p:txBody>
      </p:sp>
      <p:pic>
        <p:nvPicPr>
          <p:cNvPr id="15" name="Picture 14" descr="Chart, histogram&#10;&#10;Description automatically generated">
            <a:extLst>
              <a:ext uri="{FF2B5EF4-FFF2-40B4-BE49-F238E27FC236}">
                <a16:creationId xmlns:a16="http://schemas.microsoft.com/office/drawing/2014/main" id="{8D632F4A-5140-4B75-A12D-F9748EC36663}"/>
              </a:ext>
            </a:extLst>
          </p:cNvPr>
          <p:cNvPicPr/>
          <p:nvPr/>
        </p:nvPicPr>
        <p:blipFill>
          <a:blip r:embed="rId4">
            <a:extLst>
              <a:ext uri="{28A0092B-C50C-407E-A947-70E740481C1C}">
                <a14:useLocalDpi xmlns:a14="http://schemas.microsoft.com/office/drawing/2010/main" val="0"/>
              </a:ext>
            </a:extLst>
          </a:blip>
          <a:stretch>
            <a:fillRect/>
          </a:stretch>
        </p:blipFill>
        <p:spPr>
          <a:xfrm>
            <a:off x="6025242" y="4414922"/>
            <a:ext cx="6057900" cy="2308324"/>
          </a:xfrm>
          <a:prstGeom prst="rect">
            <a:avLst/>
          </a:prstGeom>
        </p:spPr>
      </p:pic>
      <p:grpSp>
        <p:nvGrpSpPr>
          <p:cNvPr id="16" name="Group 15">
            <a:extLst>
              <a:ext uri="{FF2B5EF4-FFF2-40B4-BE49-F238E27FC236}">
                <a16:creationId xmlns:a16="http://schemas.microsoft.com/office/drawing/2014/main" id="{55687052-4F0B-4BF7-AC17-0B14D7128155}"/>
              </a:ext>
            </a:extLst>
          </p:cNvPr>
          <p:cNvGrpSpPr/>
          <p:nvPr/>
        </p:nvGrpSpPr>
        <p:grpSpPr>
          <a:xfrm>
            <a:off x="117445" y="100668"/>
            <a:ext cx="11965697" cy="508932"/>
            <a:chOff x="117446" y="100668"/>
            <a:chExt cx="6905802" cy="508932"/>
          </a:xfrm>
        </p:grpSpPr>
        <p:sp>
          <p:nvSpPr>
            <p:cNvPr id="17" name="Rectangle 16">
              <a:extLst>
                <a:ext uri="{FF2B5EF4-FFF2-40B4-BE49-F238E27FC236}">
                  <a16:creationId xmlns:a16="http://schemas.microsoft.com/office/drawing/2014/main" id="{0871C20D-AA3C-445A-AE42-B8EB12A059D9}"/>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8" name="Rectangle 17">
              <a:extLst>
                <a:ext uri="{FF2B5EF4-FFF2-40B4-BE49-F238E27FC236}">
                  <a16:creationId xmlns:a16="http://schemas.microsoft.com/office/drawing/2014/main" id="{44843504-CDC2-4F6B-AA27-56143EBCC10D}"/>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9" name="Rectangle 18">
              <a:extLst>
                <a:ext uri="{FF2B5EF4-FFF2-40B4-BE49-F238E27FC236}">
                  <a16:creationId xmlns:a16="http://schemas.microsoft.com/office/drawing/2014/main" id="{02BA8C37-A38A-474B-B85A-4E32D8EFAD2D}"/>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0" name="Rectangle 19">
              <a:extLst>
                <a:ext uri="{FF2B5EF4-FFF2-40B4-BE49-F238E27FC236}">
                  <a16:creationId xmlns:a16="http://schemas.microsoft.com/office/drawing/2014/main" id="{92A29DCE-D4AE-40C1-8E93-492345FAF7C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1" name="Rectangle 20">
              <a:extLst>
                <a:ext uri="{FF2B5EF4-FFF2-40B4-BE49-F238E27FC236}">
                  <a16:creationId xmlns:a16="http://schemas.microsoft.com/office/drawing/2014/main" id="{5EF1CAAB-5397-4BE0-9B29-90437F2A0464}"/>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2" name="Rectangle 21">
              <a:extLst>
                <a:ext uri="{FF2B5EF4-FFF2-40B4-BE49-F238E27FC236}">
                  <a16:creationId xmlns:a16="http://schemas.microsoft.com/office/drawing/2014/main" id="{11B519F7-810B-4075-ACE2-40CCF6B3CA8D}"/>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2311857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E3A4AD-1A62-4156-8CCC-FE59DC50C371}"/>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Feature analysis</a:t>
            </a:r>
          </a:p>
        </p:txBody>
      </p:sp>
      <p:sp>
        <p:nvSpPr>
          <p:cNvPr id="12" name="TextBox 11">
            <a:extLst>
              <a:ext uri="{FF2B5EF4-FFF2-40B4-BE49-F238E27FC236}">
                <a16:creationId xmlns:a16="http://schemas.microsoft.com/office/drawing/2014/main" id="{85211CA7-6A42-459A-99CD-6CC380F5DC44}"/>
              </a:ext>
            </a:extLst>
          </p:cNvPr>
          <p:cNvSpPr txBox="1"/>
          <p:nvPr/>
        </p:nvSpPr>
        <p:spPr>
          <a:xfrm>
            <a:off x="1141412" y="2413336"/>
            <a:ext cx="5553004" cy="2308324"/>
          </a:xfrm>
          <a:prstGeom prst="rect">
            <a:avLst/>
          </a:prstGeom>
          <a:noFill/>
        </p:spPr>
        <p:txBody>
          <a:bodyPr wrap="square" rtlCol="0">
            <a:spAutoFit/>
          </a:bodyPr>
          <a:lstStyle/>
          <a:p>
            <a:r>
              <a:rPr lang="en-US" sz="1800" dirty="0">
                <a:effectLst/>
                <a:latin typeface="Candara" panose="020E0502030303020204" pitchFamily="34" charset="0"/>
                <a:ea typeface="MS Mincho" panose="02020609040205080304" pitchFamily="49" charset="-128"/>
                <a:cs typeface="Times New Roman" panose="02020603050405020304" pitchFamily="18" charset="0"/>
              </a:rPr>
              <a:t>Heatmap to visualize all correlations from numerical features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Starting from this we continued with bivariate EDA and multivariate EDA</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rPr>
              <a:t>High correlation between </a:t>
            </a:r>
          </a:p>
          <a:p>
            <a:r>
              <a:rPr lang="en-US" dirty="0">
                <a:latin typeface="Candara" panose="020E0502030303020204" pitchFamily="34" charset="0"/>
              </a:rPr>
              <a:t>Is_canceled and lead_time.</a:t>
            </a:r>
          </a:p>
        </p:txBody>
      </p:sp>
      <p:pic>
        <p:nvPicPr>
          <p:cNvPr id="13" name="Picture 12" descr="Chart&#10;&#10;Description automatically generated with medium confidence">
            <a:extLst>
              <a:ext uri="{FF2B5EF4-FFF2-40B4-BE49-F238E27FC236}">
                <a16:creationId xmlns:a16="http://schemas.microsoft.com/office/drawing/2014/main" id="{34FCC509-ABF8-4C20-BA3A-7F5B041D1C82}"/>
              </a:ext>
            </a:extLst>
          </p:cNvPr>
          <p:cNvPicPr/>
          <p:nvPr/>
        </p:nvPicPr>
        <p:blipFill>
          <a:blip r:embed="rId2">
            <a:extLst>
              <a:ext uri="{28A0092B-C50C-407E-A947-70E740481C1C}">
                <a14:useLocalDpi xmlns:a14="http://schemas.microsoft.com/office/drawing/2010/main" val="0"/>
              </a:ext>
            </a:extLst>
          </a:blip>
          <a:stretch>
            <a:fillRect/>
          </a:stretch>
        </p:blipFill>
        <p:spPr>
          <a:xfrm>
            <a:off x="7119440" y="2616322"/>
            <a:ext cx="5015230" cy="4067175"/>
          </a:xfrm>
          <a:prstGeom prst="rect">
            <a:avLst/>
          </a:prstGeom>
        </p:spPr>
      </p:pic>
      <p:pic>
        <p:nvPicPr>
          <p:cNvPr id="14" name="Picture 13" descr="Chart, box and whisker chart&#10;&#10;Description automatically generated">
            <a:extLst>
              <a:ext uri="{FF2B5EF4-FFF2-40B4-BE49-F238E27FC236}">
                <a16:creationId xmlns:a16="http://schemas.microsoft.com/office/drawing/2014/main" id="{0089026D-519C-43D2-AE25-18733D60AC42}"/>
              </a:ext>
            </a:extLst>
          </p:cNvPr>
          <p:cNvPicPr/>
          <p:nvPr/>
        </p:nvPicPr>
        <p:blipFill>
          <a:blip r:embed="rId3">
            <a:extLst>
              <a:ext uri="{28A0092B-C50C-407E-A947-70E740481C1C}">
                <a14:useLocalDpi xmlns:a14="http://schemas.microsoft.com/office/drawing/2010/main" val="0"/>
              </a:ext>
            </a:extLst>
          </a:blip>
          <a:stretch>
            <a:fillRect/>
          </a:stretch>
        </p:blipFill>
        <p:spPr>
          <a:xfrm>
            <a:off x="3962829" y="4111747"/>
            <a:ext cx="3075940" cy="2571750"/>
          </a:xfrm>
          <a:prstGeom prst="rect">
            <a:avLst/>
          </a:prstGeom>
        </p:spPr>
      </p:pic>
      <p:grpSp>
        <p:nvGrpSpPr>
          <p:cNvPr id="22" name="Group 21">
            <a:extLst>
              <a:ext uri="{FF2B5EF4-FFF2-40B4-BE49-F238E27FC236}">
                <a16:creationId xmlns:a16="http://schemas.microsoft.com/office/drawing/2014/main" id="{564BB187-FA4F-4D02-AD50-58095DF5C6CC}"/>
              </a:ext>
            </a:extLst>
          </p:cNvPr>
          <p:cNvGrpSpPr/>
          <p:nvPr/>
        </p:nvGrpSpPr>
        <p:grpSpPr>
          <a:xfrm>
            <a:off x="117445" y="100668"/>
            <a:ext cx="11965697" cy="508932"/>
            <a:chOff x="117446" y="100668"/>
            <a:chExt cx="6905802" cy="508932"/>
          </a:xfrm>
        </p:grpSpPr>
        <p:sp>
          <p:nvSpPr>
            <p:cNvPr id="23" name="Rectangle 22">
              <a:extLst>
                <a:ext uri="{FF2B5EF4-FFF2-40B4-BE49-F238E27FC236}">
                  <a16:creationId xmlns:a16="http://schemas.microsoft.com/office/drawing/2014/main" id="{BCCC8E33-D202-4FF8-8D4A-C198FB13E98E}"/>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4" name="Rectangle 23">
              <a:extLst>
                <a:ext uri="{FF2B5EF4-FFF2-40B4-BE49-F238E27FC236}">
                  <a16:creationId xmlns:a16="http://schemas.microsoft.com/office/drawing/2014/main" id="{270178C1-DF32-4806-9DC9-3839ECA1A7A4}"/>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5" name="Rectangle 24">
              <a:extLst>
                <a:ext uri="{FF2B5EF4-FFF2-40B4-BE49-F238E27FC236}">
                  <a16:creationId xmlns:a16="http://schemas.microsoft.com/office/drawing/2014/main" id="{F38623EA-FB20-4F4E-8058-9F2632383ABE}"/>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6" name="Rectangle 25">
              <a:extLst>
                <a:ext uri="{FF2B5EF4-FFF2-40B4-BE49-F238E27FC236}">
                  <a16:creationId xmlns:a16="http://schemas.microsoft.com/office/drawing/2014/main" id="{B60BF3E4-098F-4B56-981E-BF9D2D74B749}"/>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7" name="Rectangle 26">
              <a:extLst>
                <a:ext uri="{FF2B5EF4-FFF2-40B4-BE49-F238E27FC236}">
                  <a16:creationId xmlns:a16="http://schemas.microsoft.com/office/drawing/2014/main" id="{98961519-BDAA-4AF4-ABB6-1B2A50305A6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8" name="Rectangle 27">
              <a:extLst>
                <a:ext uri="{FF2B5EF4-FFF2-40B4-BE49-F238E27FC236}">
                  <a16:creationId xmlns:a16="http://schemas.microsoft.com/office/drawing/2014/main" id="{D33DF6C7-D074-4B8A-B25B-CE171ED8B57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232002807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Template>
  <TotalTime>321</TotalTime>
  <Words>1338</Words>
  <Application>Microsoft Office PowerPoint</Application>
  <PresentationFormat>Widescreen</PresentationFormat>
  <Paragraphs>262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Bahnschrift SemiBold SemiConden</vt:lpstr>
      <vt:lpstr>Calibri</vt:lpstr>
      <vt:lpstr>Candara</vt:lpstr>
      <vt:lpstr>Corbel</vt:lpstr>
      <vt:lpstr>Symbol</vt:lpstr>
      <vt:lpstr>Depth</vt:lpstr>
      <vt:lpstr>Predicting  profit  and Driving Business Insights using Iowa spirits sales</vt:lpstr>
      <vt:lpstr>Project organization</vt:lpstr>
      <vt:lpstr>Context</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Hotel Booking Cancellations</dc:title>
  <dc:creator>Razvan Nelepcu</dc:creator>
  <cp:lastModifiedBy>Razvan Nelepcu</cp:lastModifiedBy>
  <cp:revision>36</cp:revision>
  <dcterms:created xsi:type="dcterms:W3CDTF">2021-06-27T04:09:11Z</dcterms:created>
  <dcterms:modified xsi:type="dcterms:W3CDTF">2021-08-05T06:50:43Z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